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38"/>
  </p:notesMasterIdLst>
  <p:handoutMasterIdLst>
    <p:handoutMasterId r:id="rId39"/>
  </p:handoutMasterIdLst>
  <p:sldIdLst>
    <p:sldId id="265" r:id="rId3"/>
    <p:sldId id="270" r:id="rId4"/>
    <p:sldId id="276" r:id="rId5"/>
    <p:sldId id="286" r:id="rId6"/>
    <p:sldId id="297" r:id="rId7"/>
    <p:sldId id="289" r:id="rId8"/>
    <p:sldId id="290" r:id="rId9"/>
    <p:sldId id="298" r:id="rId10"/>
    <p:sldId id="274" r:id="rId11"/>
    <p:sldId id="275" r:id="rId12"/>
    <p:sldId id="309" r:id="rId13"/>
    <p:sldId id="271" r:id="rId14"/>
    <p:sldId id="299" r:id="rId15"/>
    <p:sldId id="283" r:id="rId16"/>
    <p:sldId id="304" r:id="rId17"/>
    <p:sldId id="302" r:id="rId18"/>
    <p:sldId id="300" r:id="rId19"/>
    <p:sldId id="281" r:id="rId20"/>
    <p:sldId id="280" r:id="rId21"/>
    <p:sldId id="279" r:id="rId22"/>
    <p:sldId id="282" r:id="rId23"/>
    <p:sldId id="301" r:id="rId24"/>
    <p:sldId id="284" r:id="rId25"/>
    <p:sldId id="306" r:id="rId26"/>
    <p:sldId id="291" r:id="rId27"/>
    <p:sldId id="307" r:id="rId28"/>
    <p:sldId id="308" r:id="rId29"/>
    <p:sldId id="310" r:id="rId30"/>
    <p:sldId id="278" r:id="rId31"/>
    <p:sldId id="303" r:id="rId32"/>
    <p:sldId id="293" r:id="rId33"/>
    <p:sldId id="292" r:id="rId34"/>
    <p:sldId id="296" r:id="rId35"/>
    <p:sldId id="305" r:id="rId36"/>
    <p:sldId id="272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31A03"/>
    <a:srgbClr val="226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8" autoAdjust="0"/>
    <p:restoredTop sz="81609" autoAdjust="0"/>
  </p:normalViewPr>
  <p:slideViewPr>
    <p:cSldViewPr snapToGrid="0" snapToObjects="1" showGuides="1">
      <p:cViewPr varScale="1">
        <p:scale>
          <a:sx n="151" d="100"/>
          <a:sy n="151" d="100"/>
        </p:scale>
        <p:origin x="438" y="138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10/6/2022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10/6/2022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07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5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5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5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5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5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5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5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5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5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5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65100" y="736482"/>
            <a:ext cx="8578850" cy="3918067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165100" y="185639"/>
            <a:ext cx="3225800" cy="3632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6BF6E0-4A7A-4144-99EE-681D995F8C6C}"/>
              </a:ext>
            </a:extLst>
          </p:cNvPr>
          <p:cNvSpPr/>
          <p:nvPr userDrawn="1"/>
        </p:nvSpPr>
        <p:spPr>
          <a:xfrm>
            <a:off x="203200" y="4387850"/>
            <a:ext cx="1676400" cy="552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A86937-7EF3-4D36-8510-3CBF8D620C04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649222" y="4665946"/>
            <a:ext cx="498446" cy="486716"/>
          </a:xfrm>
          <a:prstGeom prst="rect">
            <a:avLst/>
          </a:prstGeom>
        </p:spPr>
        <p:txBody>
          <a:bodyPr/>
          <a:lstStyle/>
          <a:p>
            <a:fld id="{1CC071E8-1AE8-487B-B1F4-67AA8143AD1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AC887C4C-B64D-4402-8B9E-DCAF967F77F5}" type="datetimeFigureOut">
              <a:rPr lang="ru-RU" smtClean="0"/>
              <a:pPr/>
              <a:t>06.10.2022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16A72704-B282-414E-AF76-EC9BAD41DD1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557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DIN Pro Regular" panose="020B0504020101020102" pitchFamily="34" charset="0"/>
              </a:defRPr>
            </a:lvl1pPr>
          </a:lstStyle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DIN Pro Regular" panose="020B0504020101020102" pitchFamily="34" charset="0"/>
              </a:defRPr>
            </a:lvl1pPr>
          </a:lstStyle>
          <a:p>
            <a:pPr algn="ctr"/>
            <a:endParaRPr lang="ru-RU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0476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6273934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  <p:sldLayoutId id="2147483710" r:id="rId6"/>
    <p:sldLayoutId id="2147483711" r:id="rId7"/>
    <p:sldLayoutId id="2147483712" r:id="rId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1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32.png"/><Relationship Id="rId7" Type="http://schemas.openxmlformats.org/officeDocument/2006/relationships/image" Target="../media/image28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tiff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Рисунок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1" y="1650634"/>
            <a:ext cx="7892979" cy="156044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85810" y="3211081"/>
            <a:ext cx="7700442" cy="937545"/>
          </a:xfrm>
          <a:prstGeom prst="rect">
            <a:avLst/>
          </a:prstGeom>
          <a:solidFill>
            <a:srgbClr val="2265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693281" y="1167881"/>
            <a:ext cx="7523629" cy="1812888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  <a:spcAft>
                <a:spcPts val="1200"/>
              </a:spcAft>
            </a:pPr>
            <a:br>
              <a:rPr lang="ru-RU" sz="2800" b="1" dirty="0">
                <a:latin typeface="Muller Black" pitchFamily="50" charset="-52"/>
              </a:rPr>
            </a:br>
            <a:br>
              <a:rPr lang="ru-RU" sz="1400" b="1" dirty="0">
                <a:latin typeface="Muller Black" pitchFamily="50" charset="-52"/>
              </a:rPr>
            </a:br>
            <a:r>
              <a:rPr lang="ru-RU" sz="2600" b="1" dirty="0">
                <a:latin typeface="+mn-lt"/>
              </a:rPr>
              <a:t>Специализированные технологии машинного обучения </a:t>
            </a:r>
            <a:r>
              <a:rPr lang="en-US" sz="2600" b="1" dirty="0">
                <a:latin typeface="+mn-lt"/>
              </a:rPr>
              <a:t>/</a:t>
            </a:r>
            <a:br>
              <a:rPr lang="ru-RU" sz="2600" b="1" dirty="0">
                <a:latin typeface="+mn-lt"/>
              </a:rPr>
            </a:br>
            <a:r>
              <a:rPr lang="en-US" sz="2600" b="1" dirty="0">
                <a:latin typeface="+mn-lt"/>
              </a:rPr>
              <a:t> Advanced Machine learning Technologies</a:t>
            </a:r>
          </a:p>
        </p:txBody>
      </p:sp>
      <p:sp>
        <p:nvSpPr>
          <p:cNvPr id="11" name="Title 4"/>
          <p:cNvSpPr txBox="1">
            <a:spLocks/>
          </p:cNvSpPr>
          <p:nvPr/>
        </p:nvSpPr>
        <p:spPr>
          <a:xfrm>
            <a:off x="777952" y="2735885"/>
            <a:ext cx="7523629" cy="12592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FFFFFF"/>
                </a:solidFill>
              </a:rPr>
              <a:t>Lecture 6 – Advanced Quality Assessment in ML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Скругленный прямоугольник 22"/>
          <p:cNvSpPr/>
          <p:nvPr/>
        </p:nvSpPr>
        <p:spPr>
          <a:xfrm>
            <a:off x="171833" y="4308113"/>
            <a:ext cx="1908579" cy="73642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AutoShape 5" descr="~m"/>
          <p:cNvSpPr>
            <a:spLocks noChangeAspect="1" noChangeArrowheads="1"/>
          </p:cNvSpPr>
          <p:nvPr/>
        </p:nvSpPr>
        <p:spPr bwMode="auto">
          <a:xfrm>
            <a:off x="379810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6" descr="~w_{t}"/>
          <p:cNvSpPr>
            <a:spLocks noChangeAspect="1" noChangeArrowheads="1"/>
          </p:cNvSpPr>
          <p:nvPr/>
        </p:nvSpPr>
        <p:spPr bwMode="auto">
          <a:xfrm>
            <a:off x="362069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8" descr="~m_{max}"/>
          <p:cNvSpPr>
            <a:spLocks noChangeAspect="1" noChangeArrowheads="1"/>
          </p:cNvSpPr>
          <p:nvPr/>
        </p:nvSpPr>
        <p:spPr bwMode="auto">
          <a:xfrm>
            <a:off x="1022747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707" y="2786550"/>
            <a:ext cx="3728078" cy="189431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0934" y="3688285"/>
            <a:ext cx="4419257" cy="9925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à"/>
            </a:pPr>
            <a:r>
              <a:rPr lang="en-US" sz="1200" dirty="0">
                <a:sym typeface="Wingdings" panose="05000000000000000000" pitchFamily="2" charset="2"/>
              </a:rPr>
              <a:t>using n-grams approach better represents the sentences in different tasks; </a:t>
            </a:r>
          </a:p>
          <a:p>
            <a:pPr marL="214313" indent="-214313">
              <a:buFont typeface="Wingdings" panose="05000000000000000000" pitchFamily="2" charset="2"/>
              <a:buChar char="à"/>
            </a:pPr>
            <a:r>
              <a:rPr lang="en-US" sz="1200" dirty="0"/>
              <a:t>there is no guarantee that an increase in BLEU score is an indicator of improved translation quality;</a:t>
            </a:r>
          </a:p>
          <a:p>
            <a:pPr marL="214313" indent="-214313">
              <a:buFont typeface="Wingdings" panose="05000000000000000000" pitchFamily="2" charset="2"/>
              <a:buChar char="à"/>
            </a:pPr>
            <a:r>
              <a:rPr lang="en-US" sz="1200" dirty="0"/>
              <a:t>Uncertainties…</a:t>
            </a:r>
            <a:endParaRPr lang="ru-RU" sz="1200" dirty="0"/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250934" y="0"/>
            <a:ext cx="7886700" cy="621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BLUE. Example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707" y="1215109"/>
            <a:ext cx="3427370" cy="94347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1834" y="1131376"/>
            <a:ext cx="4725422" cy="205440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ru-RU" sz="1200" dirty="0">
                <a:solidFill>
                  <a:srgbClr val="222222"/>
                </a:solidFill>
                <a:cs typeface="Arial" pitchFamily="34" charset="0"/>
              </a:rPr>
              <a:t> m -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 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is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number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of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words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from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the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candidate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that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are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found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in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the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reference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, </a:t>
            </a:r>
            <a:endParaRPr lang="en-US" altLang="ru-RU" sz="1200" dirty="0">
              <a:solidFill>
                <a:srgbClr val="222222"/>
              </a:solidFill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ru-RU" sz="1200" dirty="0">
                <a:solidFill>
                  <a:srgbClr val="222222"/>
                </a:solidFill>
                <a:cs typeface="Arial" pitchFamily="34" charset="0"/>
              </a:rPr>
              <a:t> w</a:t>
            </a:r>
            <a:r>
              <a:rPr lang="en-US" altLang="ru-RU" sz="1200" baseline="-25000" dirty="0">
                <a:solidFill>
                  <a:srgbClr val="222222"/>
                </a:solidFill>
                <a:cs typeface="Arial" pitchFamily="34" charset="0"/>
              </a:rPr>
              <a:t>t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en-US" altLang="ru-RU" sz="1200" dirty="0">
                <a:solidFill>
                  <a:srgbClr val="222222"/>
                </a:solidFill>
                <a:cs typeface="Arial" pitchFamily="34" charset="0"/>
              </a:rPr>
              <a:t>-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 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is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the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total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number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of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words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in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the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candidate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. </a:t>
            </a:r>
            <a:endParaRPr lang="en-US" altLang="ru-RU" sz="1200" dirty="0">
              <a:solidFill>
                <a:srgbClr val="222222"/>
              </a:solidFill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1200" dirty="0">
              <a:solidFill>
                <a:srgbClr val="222222"/>
              </a:solidFill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200" dirty="0">
                <a:solidFill>
                  <a:srgbClr val="222222"/>
                </a:solidFill>
                <a:cs typeface="Arial" pitchFamily="34" charset="0"/>
              </a:rPr>
              <a:t>For “(the, the , the , the , the , the , the )” there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is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a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perfect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score</a:t>
            </a:r>
            <a:r>
              <a:rPr lang="en-US" altLang="ru-RU" sz="1200" dirty="0">
                <a:solidFill>
                  <a:srgbClr val="222222"/>
                </a:solidFill>
                <a:cs typeface="Arial" pitchFamily="34" charset="0"/>
              </a:rPr>
              <a:t> 7/7=1 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,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despite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the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fact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that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the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candidate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translation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above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en-US" altLang="ru-RU" sz="1200" dirty="0">
                <a:solidFill>
                  <a:srgbClr val="222222"/>
                </a:solidFill>
                <a:cs typeface="Arial" pitchFamily="34" charset="0"/>
              </a:rPr>
              <a:t>doesn’t reflect the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content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of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either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of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the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references.</a:t>
            </a:r>
            <a:r>
              <a:rPr lang="ru-RU" altLang="ru-RU" sz="1200" dirty="0">
                <a:cs typeface="Arial" pitchFamily="34" charset="0"/>
              </a:rPr>
              <a:t> </a:t>
            </a:r>
            <a:endParaRPr lang="en-US" altLang="ru-RU" sz="1200" dirty="0"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1200" dirty="0"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ru-RU" sz="1200" dirty="0">
                <a:cs typeface="Arial" pitchFamily="34" charset="0"/>
              </a:rPr>
              <a:t>  It can be reformulated:  </a:t>
            </a:r>
            <a:r>
              <a:rPr lang="en-US" altLang="ru-RU" sz="1200" u="sng" dirty="0">
                <a:cs typeface="Arial" pitchFamily="34" charset="0"/>
              </a:rPr>
              <a:t>change </a:t>
            </a:r>
            <a:r>
              <a:rPr lang="en-US" altLang="ru-RU" sz="1200" b="1" u="sng" dirty="0">
                <a:solidFill>
                  <a:srgbClr val="222222"/>
                </a:solidFill>
                <a:cs typeface="Arial" pitchFamily="34" charset="0"/>
              </a:rPr>
              <a:t>m </a:t>
            </a:r>
            <a:r>
              <a:rPr lang="en-US" altLang="ru-RU" sz="1200" u="sng" dirty="0">
                <a:solidFill>
                  <a:srgbClr val="222222"/>
                </a:solidFill>
                <a:cs typeface="Arial" pitchFamily="34" charset="0"/>
                <a:sym typeface="Wingdings" panose="05000000000000000000" pitchFamily="2" charset="2"/>
              </a:rPr>
              <a:t>with</a:t>
            </a:r>
            <a:r>
              <a:rPr lang="en-US" altLang="ru-RU" sz="1200" b="1" u="sng" dirty="0">
                <a:solidFill>
                  <a:srgbClr val="222222"/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ru-RU" sz="1200" b="1" u="sng" dirty="0" err="1">
                <a:solidFill>
                  <a:srgbClr val="222222"/>
                </a:solidFill>
                <a:cs typeface="Arial" pitchFamily="34" charset="0"/>
                <a:sym typeface="Wingdings" panose="05000000000000000000" pitchFamily="2" charset="2"/>
              </a:rPr>
              <a:t>m</a:t>
            </a:r>
            <a:r>
              <a:rPr lang="en-US" altLang="ru-RU" sz="1200" b="1" u="sng" baseline="-25000" dirty="0" err="1">
                <a:solidFill>
                  <a:srgbClr val="222222"/>
                </a:solidFill>
                <a:cs typeface="Arial" pitchFamily="34" charset="0"/>
                <a:sym typeface="Wingdings" panose="05000000000000000000" pitchFamily="2" charset="2"/>
              </a:rPr>
              <a:t>max</a:t>
            </a:r>
            <a:r>
              <a:rPr lang="en-US" altLang="ru-RU" sz="1200" b="1" u="sng" baseline="-25000" dirty="0">
                <a:solidFill>
                  <a:srgbClr val="222222"/>
                </a:solidFill>
                <a:cs typeface="Arial" pitchFamily="34" charset="0"/>
                <a:sym typeface="Wingdings" panose="05000000000000000000" pitchFamily="2" charset="2"/>
              </a:rPr>
              <a:t>  </a:t>
            </a:r>
            <a:r>
              <a:rPr lang="en-US" altLang="ru-RU" sz="1200" dirty="0">
                <a:solidFill>
                  <a:srgbClr val="222222"/>
                </a:solidFill>
                <a:cs typeface="Arial" pitchFamily="34" charset="0"/>
                <a:sym typeface="Wingdings" panose="05000000000000000000" pitchFamily="2" charset="2"/>
              </a:rPr>
              <a:t>- the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maximum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total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count</a:t>
            </a:r>
            <a:r>
              <a:rPr lang="en-US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in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any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of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the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reference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translations</a:t>
            </a:r>
            <a:r>
              <a:rPr lang="en-US" altLang="ru-RU" sz="1200" dirty="0">
                <a:cs typeface="Arial" pitchFamily="34" charset="0"/>
              </a:rPr>
              <a:t>. In that case </a:t>
            </a:r>
            <a:r>
              <a:rPr lang="en-US" altLang="ru-RU" sz="1200" dirty="0">
                <a:solidFill>
                  <a:srgbClr val="222222"/>
                </a:solidFill>
                <a:cs typeface="Arial" pitchFamily="34" charset="0"/>
                <a:sym typeface="Wingdings" panose="05000000000000000000" pitchFamily="2" charset="2"/>
              </a:rPr>
              <a:t>P  is changed to 2/7.</a:t>
            </a:r>
            <a:endParaRPr lang="ru-RU" altLang="ru-RU" sz="1200" dirty="0">
              <a:solidFill>
                <a:srgbClr val="222222"/>
              </a:solidFill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ru-RU" altLang="ru-RU" sz="900" dirty="0">
              <a:solidFill>
                <a:srgbClr val="22222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47707" y="868860"/>
            <a:ext cx="357838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b="1" i="1" dirty="0"/>
              <a:t>Input: </a:t>
            </a:r>
            <a:r>
              <a:rPr lang="fr-FR" i="1" dirty="0"/>
              <a:t>«Le chat est sur le tapis »</a:t>
            </a:r>
            <a:endParaRPr lang="ru-RU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1945400" y="684194"/>
            <a:ext cx="1478996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BLUE = m/</a:t>
            </a:r>
            <a:r>
              <a:rPr lang="en-US" altLang="ru-RU" i="1" dirty="0">
                <a:solidFill>
                  <a:srgbClr val="222222"/>
                </a:solidFill>
                <a:cs typeface="Arial" panose="020B0604020202020204" pitchFamily="34" charset="0"/>
              </a:rPr>
              <a:t>w</a:t>
            </a:r>
            <a:r>
              <a:rPr lang="en-US" altLang="ru-RU" i="1" baseline="-25000" dirty="0">
                <a:solidFill>
                  <a:srgbClr val="222222"/>
                </a:solidFill>
                <a:cs typeface="Arial" panose="020B0604020202020204" pitchFamily="34" charset="0"/>
              </a:rPr>
              <a:t>t</a:t>
            </a:r>
            <a:endParaRPr lang="ru-RU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267382" y="3304448"/>
            <a:ext cx="3626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Also, we also can construct N-</a:t>
            </a:r>
            <a:r>
              <a:rPr lang="en-US" sz="1400" u="sng" dirty="0" err="1"/>
              <a:t>gramms</a:t>
            </a:r>
            <a:r>
              <a:rPr lang="en-US" sz="1400" u="sng" dirty="0"/>
              <a:t>:</a:t>
            </a:r>
            <a:endParaRPr lang="ru-RU" sz="1400" u="sng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6063270" y="1183023"/>
            <a:ext cx="840757" cy="627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796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46229" y="122738"/>
            <a:ext cx="1637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b="1" dirty="0"/>
              <a:t>ROUGE metrics</a:t>
            </a:r>
            <a:endParaRPr lang="ru-RU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51106" y="816210"/>
            <a:ext cx="353411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b="1" dirty="0"/>
          </a:p>
          <a:p>
            <a:pPr algn="just"/>
            <a:r>
              <a:rPr lang="en-US" sz="1200" b="1" dirty="0"/>
              <a:t>ROUGE-N</a:t>
            </a:r>
            <a:r>
              <a:rPr lang="en-US" sz="1200" dirty="0"/>
              <a:t> </a:t>
            </a:r>
          </a:p>
          <a:p>
            <a:pPr algn="just"/>
            <a:r>
              <a:rPr lang="en-US" sz="1200" dirty="0"/>
              <a:t>measures the number of matching ‘n-grams’ between our model-generated text and a ‘reference’.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b="1" dirty="0"/>
              <a:t>ROUGE-S: </a:t>
            </a:r>
          </a:p>
          <a:p>
            <a:pPr algn="just"/>
            <a:r>
              <a:rPr lang="en-US" sz="1200" dirty="0"/>
              <a:t>using the skip-gram metric allows us to search for consecutive words from the reference text, that appear in the model output but are separated by one-or-more other words.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b="1" dirty="0"/>
              <a:t>ROUGE-L </a:t>
            </a:r>
          </a:p>
          <a:p>
            <a:pPr algn="just"/>
            <a:r>
              <a:rPr lang="en-US" sz="1200" dirty="0"/>
              <a:t>measures the longest common subsequence (LCS) between our model output and reference. All this means is that we count the longest sequence of tokens that is shared between both.</a:t>
            </a:r>
          </a:p>
          <a:p>
            <a:pPr algn="just"/>
            <a:endParaRPr lang="ru-RU" sz="1200" dirty="0"/>
          </a:p>
        </p:txBody>
      </p:sp>
      <p:pic>
        <p:nvPicPr>
          <p:cNvPr id="9" name="Рисунок 8" descr="photo_2021-12-17_16-53-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101" y="2323176"/>
            <a:ext cx="2337620" cy="2261864"/>
          </a:xfrm>
          <a:prstGeom prst="rect">
            <a:avLst/>
          </a:prstGeom>
        </p:spPr>
      </p:pic>
      <p:pic>
        <p:nvPicPr>
          <p:cNvPr id="10" name="Рисунок 9" descr="photo_2021-12-17_16-54-0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866" y="1363889"/>
            <a:ext cx="2676857" cy="827843"/>
          </a:xfrm>
          <a:prstGeom prst="rect">
            <a:avLst/>
          </a:prstGeom>
        </p:spPr>
      </p:pic>
      <p:pic>
        <p:nvPicPr>
          <p:cNvPr id="11" name="Рисунок 10" descr="photo_2021-12-17_16-54-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720" y="632102"/>
            <a:ext cx="2756651" cy="72745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4111732" y="632102"/>
            <a:ext cx="405036" cy="18594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3970081" y="2187395"/>
            <a:ext cx="190245" cy="25223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401978" y="2062712"/>
            <a:ext cx="190245" cy="25223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7147371" y="816210"/>
            <a:ext cx="8308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200" b="1" dirty="0"/>
              <a:t>ROUGE-N</a:t>
            </a:r>
            <a:r>
              <a:rPr lang="en-US" sz="1200" dirty="0"/>
              <a:t> 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939213" y="4663272"/>
            <a:ext cx="8019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200" b="1" dirty="0"/>
              <a:t>ROUGE-S</a:t>
            </a:r>
            <a:r>
              <a:rPr lang="en-US" sz="1200" dirty="0"/>
              <a:t> 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7300016" y="4663271"/>
            <a:ext cx="7955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200" b="1" dirty="0"/>
              <a:t>ROUGE-L</a:t>
            </a:r>
            <a:r>
              <a:rPr lang="en-US" sz="1200" dirty="0"/>
              <a:t> </a:t>
            </a:r>
          </a:p>
        </p:txBody>
      </p:sp>
      <p:pic>
        <p:nvPicPr>
          <p:cNvPr id="8" name="Рисунок 7" descr="photo_2021-12-17_16-53-1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401" y="2196069"/>
            <a:ext cx="2274504" cy="21670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41AB07-AA9C-4822-AB2E-16FB4F009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F1CE59-B39C-4246-8F42-0E2E1017D019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649222" y="4665946"/>
            <a:ext cx="498446" cy="486716"/>
          </a:xfrm>
        </p:spPr>
        <p:txBody>
          <a:bodyPr/>
          <a:lstStyle/>
          <a:p>
            <a:fld id="{1CC071E8-1AE8-487B-B1F4-67AA8143AD16}" type="slidenum">
              <a:rPr lang="ru-RU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12</a:t>
            </a:fld>
            <a:endParaRPr lang="ru-RU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92295" y="2110539"/>
            <a:ext cx="276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Image Quality Assessment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752315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7970" y="73643"/>
            <a:ext cx="4952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Quality?</a:t>
            </a:r>
            <a:endParaRPr lang="ru-RU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89142" y="791662"/>
            <a:ext cx="484202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Image quality attributes</a:t>
            </a:r>
          </a:p>
          <a:p>
            <a:endParaRPr lang="en-US" sz="1400" b="1" dirty="0"/>
          </a:p>
          <a:p>
            <a:pPr>
              <a:buFont typeface="Arial" pitchFamily="34" charset="0"/>
              <a:buChar char="•"/>
            </a:pPr>
            <a:r>
              <a:rPr lang="en-US" sz="1400" b="1" dirty="0"/>
              <a:t>Sharpness</a:t>
            </a:r>
            <a:r>
              <a:rPr lang="en-US" sz="1400" dirty="0"/>
              <a:t> </a:t>
            </a:r>
          </a:p>
          <a:p>
            <a:pPr>
              <a:buFont typeface="Arial" pitchFamily="34" charset="0"/>
              <a:buChar char="•"/>
            </a:pPr>
            <a:r>
              <a:rPr lang="en-US" sz="1400" b="1" dirty="0"/>
              <a:t>Noise</a:t>
            </a:r>
            <a:r>
              <a:rPr lang="en-US" sz="1400" dirty="0"/>
              <a:t> </a:t>
            </a:r>
          </a:p>
          <a:p>
            <a:pPr>
              <a:buFont typeface="Arial" pitchFamily="34" charset="0"/>
              <a:buChar char="•"/>
            </a:pPr>
            <a:r>
              <a:rPr lang="en-US" sz="1400" b="1" dirty="0"/>
              <a:t>Dynamic range</a:t>
            </a:r>
            <a:r>
              <a:rPr lang="en-US" sz="1400" dirty="0"/>
              <a:t> </a:t>
            </a:r>
          </a:p>
          <a:p>
            <a:pPr>
              <a:buFont typeface="Arial" pitchFamily="34" charset="0"/>
              <a:buChar char="•"/>
            </a:pPr>
            <a:r>
              <a:rPr lang="en-US" sz="1400" b="1" dirty="0"/>
              <a:t>Tone reproduction</a:t>
            </a:r>
            <a:r>
              <a:rPr lang="en-US" sz="1400" dirty="0"/>
              <a:t> </a:t>
            </a:r>
          </a:p>
          <a:p>
            <a:pPr>
              <a:buFont typeface="Arial" pitchFamily="34" charset="0"/>
              <a:buChar char="•"/>
            </a:pPr>
            <a:r>
              <a:rPr lang="en-US" sz="1400" b="1" dirty="0"/>
              <a:t>Contrast</a:t>
            </a:r>
            <a:endParaRPr lang="en-US" sz="1400" dirty="0"/>
          </a:p>
          <a:p>
            <a:pPr>
              <a:buFont typeface="Arial" pitchFamily="34" charset="0"/>
              <a:buChar char="•"/>
            </a:pPr>
            <a:r>
              <a:rPr lang="en-US" sz="1400" b="1" dirty="0"/>
              <a:t>Color accuracy</a:t>
            </a:r>
            <a:r>
              <a:rPr lang="en-US" sz="1400" dirty="0"/>
              <a:t> </a:t>
            </a:r>
          </a:p>
          <a:p>
            <a:pPr>
              <a:buFont typeface="Arial" pitchFamily="34" charset="0"/>
              <a:buChar char="•"/>
            </a:pPr>
            <a:r>
              <a:rPr lang="en-US" sz="1400" b="1" dirty="0"/>
              <a:t>Distortion</a:t>
            </a:r>
            <a:r>
              <a:rPr lang="en-US" sz="1400" dirty="0"/>
              <a:t> </a:t>
            </a:r>
          </a:p>
          <a:p>
            <a:pPr>
              <a:buFont typeface="Arial" pitchFamily="34" charset="0"/>
              <a:buChar char="•"/>
            </a:pPr>
            <a:r>
              <a:rPr lang="en-US" sz="1400" b="1" dirty="0"/>
              <a:t>Vignetting</a:t>
            </a:r>
            <a:r>
              <a:rPr lang="en-US" sz="1400" dirty="0"/>
              <a:t>, </a:t>
            </a:r>
          </a:p>
          <a:p>
            <a:pPr>
              <a:buFont typeface="Arial" pitchFamily="34" charset="0"/>
              <a:buChar char="•"/>
            </a:pPr>
            <a:r>
              <a:rPr lang="en-US" sz="1400" b="1" dirty="0"/>
              <a:t>Exposure accuracy</a:t>
            </a:r>
            <a:r>
              <a:rPr lang="en-US" sz="1400" dirty="0"/>
              <a:t> </a:t>
            </a:r>
          </a:p>
          <a:p>
            <a:pPr>
              <a:buFont typeface="Arial" pitchFamily="34" charset="0"/>
              <a:buChar char="•"/>
            </a:pPr>
            <a:r>
              <a:rPr lang="en-US" sz="1400" b="1" dirty="0"/>
              <a:t>Lateral chromatic aberration</a:t>
            </a:r>
            <a:r>
              <a:rPr lang="en-US" sz="1400" dirty="0"/>
              <a:t> (LCA)</a:t>
            </a:r>
          </a:p>
          <a:p>
            <a:pPr>
              <a:buFont typeface="Arial" pitchFamily="34" charset="0"/>
              <a:buChar char="•"/>
            </a:pPr>
            <a:r>
              <a:rPr lang="en-US" sz="1400" b="1" dirty="0"/>
              <a:t>Lens flare</a:t>
            </a:r>
            <a:endParaRPr lang="en-US" sz="1400" dirty="0"/>
          </a:p>
          <a:p>
            <a:pPr>
              <a:buFont typeface="Arial" pitchFamily="34" charset="0"/>
              <a:buChar char="•"/>
            </a:pPr>
            <a:r>
              <a:rPr lang="en-US" sz="1400" b="1" dirty="0"/>
              <a:t>Color moiré</a:t>
            </a:r>
            <a:r>
              <a:rPr lang="en-US" sz="1400" dirty="0"/>
              <a:t> </a:t>
            </a:r>
          </a:p>
          <a:p>
            <a:pPr>
              <a:buFont typeface="Arial" pitchFamily="34" charset="0"/>
              <a:buChar char="•"/>
            </a:pPr>
            <a:r>
              <a:rPr lang="en-US" sz="1400" b="1" dirty="0"/>
              <a:t>Artifacts</a:t>
            </a:r>
            <a:r>
              <a:rPr lang="en-US" sz="1400" dirty="0"/>
              <a:t> </a:t>
            </a:r>
          </a:p>
          <a:p>
            <a:endParaRPr lang="ru-RU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97256" y="2086550"/>
            <a:ext cx="215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Visual Perception?</a:t>
            </a:r>
            <a:endParaRPr lang="ru-RU" b="1" u="sng" dirty="0"/>
          </a:p>
        </p:txBody>
      </p:sp>
      <p:sp>
        <p:nvSpPr>
          <p:cNvPr id="8" name="Двойная стрелка влево/вправо 7"/>
          <p:cNvSpPr/>
          <p:nvPr/>
        </p:nvSpPr>
        <p:spPr>
          <a:xfrm>
            <a:off x="3467355" y="2086550"/>
            <a:ext cx="1000317" cy="52163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41AB07-AA9C-4822-AB2E-16FB4F009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F1CE59-B39C-4246-8F42-0E2E1017D019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649222" y="4665946"/>
            <a:ext cx="498446" cy="486716"/>
          </a:xfrm>
        </p:spPr>
        <p:txBody>
          <a:bodyPr/>
          <a:lstStyle/>
          <a:p>
            <a:fld id="{1CC071E8-1AE8-487B-B1F4-67AA8143AD16}" type="slidenum">
              <a:rPr lang="ru-RU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</a:t>
            </a:fld>
            <a:endParaRPr lang="ru-RU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928" y="98191"/>
            <a:ext cx="5977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Image Quality Assessment. FR and NR.</a:t>
            </a:r>
            <a:endParaRPr lang="ru-RU" sz="2400" b="1" dirty="0"/>
          </a:p>
        </p:txBody>
      </p:sp>
      <p:pic>
        <p:nvPicPr>
          <p:cNvPr id="10" name="Рисунок 9" descr="Без названия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733" y="690162"/>
            <a:ext cx="2143125" cy="2143125"/>
          </a:xfrm>
          <a:prstGeom prst="rect">
            <a:avLst/>
          </a:prstGeom>
        </p:spPr>
      </p:pic>
      <p:pic>
        <p:nvPicPr>
          <p:cNvPr id="11" name="Рисунок 10" descr="217021.fig.001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43" y="604245"/>
            <a:ext cx="2299860" cy="22998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7139" y="690162"/>
            <a:ext cx="93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70733" y="690162"/>
            <a:ext cx="93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target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20703" y="1059494"/>
            <a:ext cx="31052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u="sng" dirty="0"/>
              <a:t>Full-reference methods:</a:t>
            </a:r>
          </a:p>
          <a:p>
            <a:pPr algn="just"/>
            <a:r>
              <a:rPr lang="en-US" sz="1400" dirty="0"/>
              <a:t>Evaluate difference between the input and the target and estimate the quality metric as the measure of similarity between them.</a:t>
            </a:r>
            <a:endParaRPr lang="ru-RU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57139" y="2904105"/>
            <a:ext cx="93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315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41AB07-AA9C-4822-AB2E-16FB4F009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F1CE59-B39C-4246-8F42-0E2E1017D019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649222" y="4665946"/>
            <a:ext cx="498446" cy="486716"/>
          </a:xfrm>
        </p:spPr>
        <p:txBody>
          <a:bodyPr/>
          <a:lstStyle/>
          <a:p>
            <a:fld id="{1CC071E8-1AE8-487B-B1F4-67AA8143AD16}" type="slidenum">
              <a:rPr lang="ru-RU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</a:t>
            </a:fld>
            <a:endParaRPr lang="ru-RU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928" y="98191"/>
            <a:ext cx="5977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Image Quality Assessment. FR and NR.</a:t>
            </a:r>
            <a:endParaRPr lang="ru-RU" sz="2400" b="1" dirty="0"/>
          </a:p>
        </p:txBody>
      </p:sp>
      <p:pic>
        <p:nvPicPr>
          <p:cNvPr id="10" name="Рисунок 9" descr="Без названия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733" y="690162"/>
            <a:ext cx="2143125" cy="2143125"/>
          </a:xfrm>
          <a:prstGeom prst="rect">
            <a:avLst/>
          </a:prstGeom>
        </p:spPr>
      </p:pic>
      <p:pic>
        <p:nvPicPr>
          <p:cNvPr id="11" name="Рисунок 10" descr="217021.fig.001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43" y="604245"/>
            <a:ext cx="2299860" cy="2299860"/>
          </a:xfrm>
          <a:prstGeom prst="rect">
            <a:avLst/>
          </a:prstGeom>
        </p:spPr>
      </p:pic>
      <p:pic>
        <p:nvPicPr>
          <p:cNvPr id="18" name="Рисунок 17" descr="220px-Woman_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39" y="2904105"/>
            <a:ext cx="2095500" cy="2095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779155" y="3597380"/>
            <a:ext cx="503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?</a:t>
            </a:r>
            <a:endParaRPr lang="ru-RU" sz="4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7139" y="690162"/>
            <a:ext cx="93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70733" y="690162"/>
            <a:ext cx="93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target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20703" y="1059494"/>
            <a:ext cx="31052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u="sng" dirty="0"/>
              <a:t>Full-reference methods:</a:t>
            </a:r>
          </a:p>
          <a:p>
            <a:pPr algn="just"/>
            <a:r>
              <a:rPr lang="en-US" sz="1400" dirty="0"/>
              <a:t>Evaluate difference between the input and the target and estimate the quality metric as the measure of similarity between them.</a:t>
            </a:r>
            <a:endParaRPr lang="ru-RU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57139" y="2904105"/>
            <a:ext cx="93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73103" y="3273437"/>
            <a:ext cx="310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u="sng" dirty="0"/>
              <a:t>No-reference methods:</a:t>
            </a:r>
          </a:p>
          <a:p>
            <a:pPr algn="just"/>
            <a:r>
              <a:rPr lang="en-US" sz="1400" dirty="0"/>
              <a:t>Evaluate the quality of the image as it is.</a:t>
            </a:r>
            <a:endParaRPr lang="ru-RU" sz="1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2552639" y="4342780"/>
            <a:ext cx="1226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image generated by a StyleGAN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52315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17552" y="2197015"/>
            <a:ext cx="2123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Full-reference IQA</a:t>
            </a:r>
            <a:endParaRPr lang="ru-RU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0928" y="98191"/>
            <a:ext cx="5977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Metrics and loss functions for FR IQA</a:t>
            </a:r>
            <a:endParaRPr lang="ru-RU" sz="2400" b="1" dirty="0"/>
          </a:p>
        </p:txBody>
      </p:sp>
      <p:pic>
        <p:nvPicPr>
          <p:cNvPr id="9" name="Рисунок 8" descr="carboni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98" y="2835623"/>
            <a:ext cx="2360343" cy="353249"/>
          </a:xfrm>
          <a:prstGeom prst="rect">
            <a:avLst/>
          </a:prstGeom>
        </p:spPr>
      </p:pic>
      <p:pic>
        <p:nvPicPr>
          <p:cNvPr id="10" name="Рисунок 9" descr="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61" y="3289158"/>
            <a:ext cx="2574433" cy="401419"/>
          </a:xfrm>
          <a:prstGeom prst="rect">
            <a:avLst/>
          </a:prstGeom>
        </p:spPr>
      </p:pic>
      <p:pic>
        <p:nvPicPr>
          <p:cNvPr id="11" name="Рисунок 10" descr="gan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37" y="4661717"/>
            <a:ext cx="2387104" cy="385362"/>
          </a:xfrm>
          <a:prstGeom prst="rect">
            <a:avLst/>
          </a:prstGeom>
        </p:spPr>
      </p:pic>
      <p:pic>
        <p:nvPicPr>
          <p:cNvPr id="12" name="Рисунок 11" descr="gramm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61" y="4263912"/>
            <a:ext cx="1685959" cy="272965"/>
          </a:xfrm>
          <a:prstGeom prst="rect">
            <a:avLst/>
          </a:prstGeom>
        </p:spPr>
      </p:pic>
      <p:pic>
        <p:nvPicPr>
          <p:cNvPr id="13" name="Рисунок 12" descr="l1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61" y="1966783"/>
            <a:ext cx="1942867" cy="727906"/>
          </a:xfrm>
          <a:prstGeom prst="rect">
            <a:avLst/>
          </a:prstGeom>
        </p:spPr>
      </p:pic>
      <p:pic>
        <p:nvPicPr>
          <p:cNvPr id="15" name="Рисунок 14" descr="Без названия.jf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183" y="923949"/>
            <a:ext cx="1598906" cy="1598906"/>
          </a:xfrm>
          <a:prstGeom prst="rect">
            <a:avLst/>
          </a:prstGeom>
        </p:spPr>
      </p:pic>
      <p:pic>
        <p:nvPicPr>
          <p:cNvPr id="16" name="Рисунок 15" descr="217021.fig.001d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6355" y="850306"/>
            <a:ext cx="1715840" cy="17158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80251" y="936223"/>
            <a:ext cx="905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76183" y="936222"/>
            <a:ext cx="82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target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asus\Desktop\Лекции, статьи, код и презентации\MLT-2 materials December 2021\SMLT-06\textur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21461" y="3853668"/>
            <a:ext cx="2570057" cy="410244"/>
          </a:xfrm>
          <a:prstGeom prst="rect">
            <a:avLst/>
          </a:prstGeom>
          <a:noFill/>
        </p:spPr>
      </p:pic>
      <p:pic>
        <p:nvPicPr>
          <p:cNvPr id="3075" name="Picture 3" descr="C:\Users\asus\Desktop\Лекции, статьи, код и презентации\MLT-2 materials December 2021\SMLT-06\0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205780" y="1062762"/>
            <a:ext cx="2453048" cy="485586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83273" y="693116"/>
            <a:ext cx="423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train a model we should minimize the difference between target (reference) and input images:</a:t>
            </a:r>
            <a:endParaRPr lang="ru-RU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220928" y="1548348"/>
            <a:ext cx="4140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 already know various loss functions for that task:</a:t>
            </a:r>
            <a:endParaRPr lang="ru-RU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626599" y="2092687"/>
            <a:ext cx="2353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 L1 and L2 pixel-wise losses;</a:t>
            </a:r>
            <a:endParaRPr lang="ru-RU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2991517" y="2835623"/>
            <a:ext cx="407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 </a:t>
            </a:r>
            <a:r>
              <a:rPr lang="en-US" sz="1400" dirty="0" err="1"/>
              <a:t>Charbonnier</a:t>
            </a:r>
            <a:r>
              <a:rPr lang="en-US" sz="1400" dirty="0"/>
              <a:t> loss (RMSE with regularization);</a:t>
            </a:r>
            <a:endParaRPr lang="ru-RU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2995894" y="3327567"/>
            <a:ext cx="2353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 Content loss;</a:t>
            </a:r>
            <a:endParaRPr lang="ru-RU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3143918" y="3853668"/>
            <a:ext cx="2353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 Style (texture) loss;</a:t>
            </a:r>
            <a:endParaRPr lang="ru-RU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143917" y="4661717"/>
            <a:ext cx="4042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 Discriminator + Generator losses for GAN;</a:t>
            </a:r>
            <a:endParaRPr lang="ru-RU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2119492" y="4263912"/>
            <a:ext cx="2353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 Gram matrix </a:t>
            </a:r>
            <a:r>
              <a:rPr lang="en-US" sz="1200" i="1" dirty="0" err="1"/>
              <a:t>fot</a:t>
            </a:r>
            <a:r>
              <a:rPr lang="en-US" sz="1200" i="1" dirty="0"/>
              <a:t> image I;</a:t>
            </a:r>
            <a:endParaRPr lang="ru-RU" sz="1200" i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41AB07-AA9C-4822-AB2E-16FB4F009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F1CE59-B39C-4246-8F42-0E2E1017D019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649222" y="4665946"/>
            <a:ext cx="498446" cy="486716"/>
          </a:xfrm>
        </p:spPr>
        <p:txBody>
          <a:bodyPr/>
          <a:lstStyle/>
          <a:p>
            <a:fld id="{1CC071E8-1AE8-487B-B1F4-67AA8143AD16}" type="slidenum">
              <a:rPr lang="ru-RU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</a:t>
            </a:fld>
            <a:endParaRPr lang="ru-RU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1833" y="84520"/>
            <a:ext cx="546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Peak Signal-to-Noise Ratio (PSNR)</a:t>
            </a:r>
            <a:endParaRPr lang="ru-RU" sz="2400" b="1" dirty="0"/>
          </a:p>
        </p:txBody>
      </p:sp>
      <p:pic>
        <p:nvPicPr>
          <p:cNvPr id="7" name="Рисунок 6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055" y="1973580"/>
            <a:ext cx="3486637" cy="7049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5256" y="773251"/>
            <a:ext cx="61123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dirty="0"/>
              <a:t> The most popular metric for Full-Reference IQA evaluation.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/>
              <a:t> Inversely proportional to MSE;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/>
              <a:t> Is evaluated in dB; 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/>
              <a:t> Absolute value depends on </a:t>
            </a:r>
            <a:r>
              <a:rPr lang="en-US" sz="1600" dirty="0" err="1"/>
              <a:t>bitrate</a:t>
            </a:r>
            <a:r>
              <a:rPr lang="en-US" sz="1600" dirty="0"/>
              <a:t> L (for 8-bit images L=255);</a:t>
            </a:r>
            <a:endParaRPr lang="ru-RU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77656" y="2874581"/>
            <a:ext cx="51560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rgbClr val="00B050"/>
                </a:solidFill>
              </a:rPr>
              <a:t> Good for quality measurement of </a:t>
            </a:r>
            <a:r>
              <a:rPr lang="en-US" sz="1600" dirty="0" err="1">
                <a:solidFill>
                  <a:srgbClr val="00B050"/>
                </a:solidFill>
              </a:rPr>
              <a:t>lossy</a:t>
            </a:r>
            <a:r>
              <a:rPr lang="en-US" sz="1600" dirty="0">
                <a:solidFill>
                  <a:srgbClr val="00B050"/>
                </a:solidFill>
              </a:rPr>
              <a:t> transformation (e.g., image compression, image </a:t>
            </a:r>
            <a:r>
              <a:rPr lang="en-US" sz="1600" dirty="0" err="1">
                <a:solidFill>
                  <a:srgbClr val="00B050"/>
                </a:solidFill>
              </a:rPr>
              <a:t>inpainting</a:t>
            </a:r>
            <a:r>
              <a:rPr lang="en-US" sz="1600" dirty="0">
                <a:solidFill>
                  <a:srgbClr val="00B050"/>
                </a:solidFill>
              </a:rPr>
              <a:t>) 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rgbClr val="00B050"/>
                </a:solidFill>
              </a:rPr>
              <a:t> Very easy to compute, stable;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rgbClr val="00B050"/>
                </a:solidFill>
              </a:rPr>
              <a:t> The most widely used evaluation criteria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rgbClr val="FF0000"/>
                </a:solidFill>
              </a:rPr>
              <a:t> Fails on many real-world scenes;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rgbClr val="FF0000"/>
                </a:solidFill>
              </a:rPr>
              <a:t> Insensitive to blur;</a:t>
            </a:r>
            <a:endParaRPr lang="ru-RU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315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41AB07-AA9C-4822-AB2E-16FB4F009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F1CE59-B39C-4246-8F42-0E2E1017D019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649222" y="4665946"/>
            <a:ext cx="498446" cy="486716"/>
          </a:xfrm>
        </p:spPr>
        <p:txBody>
          <a:bodyPr/>
          <a:lstStyle/>
          <a:p>
            <a:fld id="{1CC071E8-1AE8-487B-B1F4-67AA8143AD16}" type="slidenum">
              <a:rPr lang="ru-RU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</a:t>
            </a:fld>
            <a:endParaRPr lang="ru-RU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201" y="84520"/>
            <a:ext cx="4940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Structural Similarity Index (SSIM)</a:t>
            </a:r>
            <a:endParaRPr lang="ru-RU" sz="2400" b="1" dirty="0"/>
          </a:p>
        </p:txBody>
      </p:sp>
      <p:pic>
        <p:nvPicPr>
          <p:cNvPr id="6" name="Рисунок 5" descr="ssim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675" y="1887570"/>
            <a:ext cx="1654617" cy="1008393"/>
          </a:xfrm>
          <a:prstGeom prst="rect">
            <a:avLst/>
          </a:prstGeom>
        </p:spPr>
      </p:pic>
      <p:pic>
        <p:nvPicPr>
          <p:cNvPr id="8" name="Рисунок 7" descr="ssim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187" y="3265294"/>
            <a:ext cx="2960596" cy="921908"/>
          </a:xfrm>
          <a:prstGeom prst="rect">
            <a:avLst/>
          </a:prstGeom>
        </p:spPr>
      </p:pic>
      <p:pic>
        <p:nvPicPr>
          <p:cNvPr id="9" name="Рисунок 8" descr="ssim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833" y="4169228"/>
            <a:ext cx="3542638" cy="5933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3050" y="4310842"/>
            <a:ext cx="2700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Final metric evaluation:</a:t>
            </a:r>
            <a:endParaRPr lang="ru-RU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62077" y="718019"/>
            <a:ext cx="78613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400" dirty="0"/>
              <a:t> SSIM – is well-known popular full-reference metric for IQA.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 SSIM measures the structural similarity between images, based on independent comparisons in terms of luminance, contrast, and structures. 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 For an image I with N pixels, the luminance µ and contrast σ are estimated as the mean and standard deviation of the image intensity and then the comparisons on luminance and contrast, are calculated:</a:t>
            </a:r>
            <a:endParaRPr lang="ru-RU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3072988" y="2049729"/>
            <a:ext cx="20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 luminosity difference</a:t>
            </a:r>
            <a:endParaRPr lang="ru-RU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072988" y="2357506"/>
            <a:ext cx="20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 contrast difference</a:t>
            </a:r>
            <a:endParaRPr lang="ru-RU" sz="1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458805" y="2742074"/>
            <a:ext cx="5328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400" dirty="0"/>
              <a:t> Structure comparison function C</a:t>
            </a:r>
            <a:r>
              <a:rPr lang="en-US" sz="1050" dirty="0"/>
              <a:t>s</a:t>
            </a:r>
            <a:r>
              <a:rPr lang="en-US" sz="1400" dirty="0"/>
              <a:t> is dependent on covariance between two images and defined as:</a:t>
            </a:r>
            <a:endParaRPr lang="ru-RU" sz="14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362077" y="4665946"/>
            <a:ext cx="6873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where α, β, γ - are control parameters for adjusting the relative importance</a:t>
            </a:r>
            <a:endParaRPr lang="ru-RU" sz="14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5884390" y="2049729"/>
            <a:ext cx="270205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00B050"/>
                </a:solidFill>
              </a:rPr>
              <a:t>Since the SSIM evaluates the reconstruction quality from the perspective of the HVS, it better meets the requirements of perceptual assessment than PSNR.</a:t>
            </a:r>
          </a:p>
          <a:p>
            <a:pPr algn="just"/>
            <a:endParaRPr lang="en-US" sz="1600" dirty="0">
              <a:solidFill>
                <a:srgbClr val="00B050"/>
              </a:solidFill>
            </a:endParaRPr>
          </a:p>
          <a:p>
            <a:pPr algn="just"/>
            <a:r>
              <a:rPr lang="en-US" sz="1600" dirty="0">
                <a:solidFill>
                  <a:srgbClr val="FF0000"/>
                </a:solidFill>
              </a:rPr>
              <a:t>But not in every case…</a:t>
            </a:r>
            <a:endParaRPr lang="ru-RU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31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41AB07-AA9C-4822-AB2E-16FB4F009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5212C75-A8C3-4AB9-A396-203599890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185639"/>
            <a:ext cx="6731000" cy="363238"/>
          </a:xfrm>
        </p:spPr>
        <p:txBody>
          <a:bodyPr/>
          <a:lstStyle/>
          <a:p>
            <a:r>
              <a:rPr lang="en-US" sz="2000" dirty="0"/>
              <a:t>Outline</a:t>
            </a:r>
            <a:endParaRPr lang="ru-RU" sz="20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F1CE59-B39C-4246-8F42-0E2E1017D019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649222" y="4665946"/>
            <a:ext cx="498446" cy="486716"/>
          </a:xfrm>
        </p:spPr>
        <p:txBody>
          <a:bodyPr/>
          <a:lstStyle/>
          <a:p>
            <a:fld id="{1CC071E8-1AE8-487B-B1F4-67AA8143AD16}" type="slidenum">
              <a:rPr lang="ru-RU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</a:t>
            </a:fld>
            <a:endParaRPr lang="ru-RU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Объект 6">
            <a:extLst>
              <a:ext uri="{FF2B5EF4-FFF2-40B4-BE49-F238E27FC236}">
                <a16:creationId xmlns:a16="http://schemas.microsoft.com/office/drawing/2014/main" id="{BA97AED6-C2F1-4467-A5F7-6BB885F78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3029" y="1331710"/>
            <a:ext cx="6613071" cy="172507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AutoNum type="arabicPeriod"/>
            </a:pPr>
            <a:r>
              <a:rPr lang="en-US" sz="1600" dirty="0">
                <a:latin typeface="+mj-lt"/>
              </a:rPr>
              <a:t>Metrics for regression and </a:t>
            </a:r>
            <a:r>
              <a:rPr lang="en-US" sz="1600" dirty="0"/>
              <a:t>classification</a:t>
            </a:r>
            <a:r>
              <a:rPr lang="en-US" sz="1600" dirty="0">
                <a:latin typeface="+mj-lt"/>
              </a:rPr>
              <a:t> (repeat)</a:t>
            </a:r>
            <a:endParaRPr lang="ru-RU" sz="1600" dirty="0">
              <a:latin typeface="+mj-lt"/>
            </a:endParaRPr>
          </a:p>
          <a:p>
            <a:pPr>
              <a:buNone/>
            </a:pPr>
            <a:r>
              <a:rPr lang="en-US" sz="1600" dirty="0">
                <a:latin typeface="+mj-lt"/>
              </a:rPr>
              <a:t>2.    Losses and model’s quality</a:t>
            </a:r>
          </a:p>
          <a:p>
            <a:pPr>
              <a:buNone/>
            </a:pPr>
            <a:r>
              <a:rPr lang="en-US" sz="1600" dirty="0">
                <a:latin typeface="+mj-lt"/>
              </a:rPr>
              <a:t>3.	How to evaluate the quality for non-numerical entity?</a:t>
            </a:r>
          </a:p>
          <a:p>
            <a:pPr>
              <a:buNone/>
            </a:pPr>
            <a:r>
              <a:rPr lang="en-US" sz="1600" dirty="0">
                <a:latin typeface="+mj-lt"/>
              </a:rPr>
              <a:t>4. 	Metrics of quality for text generation</a:t>
            </a:r>
          </a:p>
          <a:p>
            <a:pPr>
              <a:buNone/>
            </a:pPr>
            <a:r>
              <a:rPr lang="en-US" sz="1600" dirty="0">
                <a:latin typeface="+mj-lt"/>
              </a:rPr>
              <a:t>5.	Image Quality Assessment: FR and NR</a:t>
            </a:r>
          </a:p>
          <a:p>
            <a:pPr>
              <a:buAutoNum type="arabicPeriod"/>
            </a:pPr>
            <a:endParaRPr lang="en-US" sz="1600" dirty="0">
              <a:latin typeface="+mj-lt"/>
            </a:endParaRPr>
          </a:p>
          <a:p>
            <a:pPr>
              <a:buAutoNum type="arabicPeriod"/>
            </a:pPr>
            <a:endParaRPr lang="en-US" sz="1600" dirty="0">
              <a:latin typeface="+mj-lt"/>
            </a:endParaRPr>
          </a:p>
          <a:p>
            <a:pPr>
              <a:buAutoNum type="arabicPeriod"/>
            </a:pPr>
            <a:endParaRPr lang="en-US" sz="1600" dirty="0">
              <a:latin typeface="+mj-lt"/>
            </a:endParaRPr>
          </a:p>
          <a:p>
            <a:pPr marL="0" indent="0">
              <a:buNone/>
            </a:pPr>
            <a:endParaRPr lang="en-US" sz="1600" dirty="0">
              <a:latin typeface="+mj-lt"/>
            </a:endParaRPr>
          </a:p>
          <a:p>
            <a:pPr marL="0" indent="0">
              <a:buNone/>
            </a:pPr>
            <a:endParaRPr lang="en-US" sz="1600" dirty="0">
              <a:latin typeface="+mj-lt"/>
            </a:endParaRPr>
          </a:p>
          <a:p>
            <a:pPr marL="0" indent="0">
              <a:buNone/>
            </a:pPr>
            <a:endParaRPr lang="en-US" sz="1600" dirty="0">
              <a:latin typeface="+mj-lt"/>
            </a:endParaRPr>
          </a:p>
          <a:p>
            <a:pPr marL="0" indent="0">
              <a:buNone/>
            </a:pPr>
            <a:endParaRPr lang="ru-RU" sz="1600" b="0" i="0" dirty="0">
              <a:effectLst/>
              <a:latin typeface="+mj-lt"/>
            </a:endParaRPr>
          </a:p>
          <a:p>
            <a:pPr marL="0" indent="0">
              <a:buNone/>
            </a:pPr>
            <a:endParaRPr lang="ru-RU" sz="1600" b="0" i="0" dirty="0">
              <a:effectLst/>
              <a:latin typeface="+mj-lt"/>
            </a:endParaRPr>
          </a:p>
          <a:p>
            <a:pPr>
              <a:buFont typeface="Wingdings" pitchFamily="2" charset="2"/>
              <a:buChar char="§"/>
            </a:pPr>
            <a:endParaRPr lang="ru-RU"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511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41AB07-AA9C-4822-AB2E-16FB4F009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F1CE59-B39C-4246-8F42-0E2E1017D019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649222" y="4665946"/>
            <a:ext cx="498446" cy="486716"/>
          </a:xfrm>
        </p:spPr>
        <p:txBody>
          <a:bodyPr/>
          <a:lstStyle/>
          <a:p>
            <a:fld id="{1CC071E8-1AE8-487B-B1F4-67AA8143AD16}" type="slidenum">
              <a:rPr lang="ru-RU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</a:t>
            </a:fld>
            <a:endParaRPr lang="ru-RU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6382" y="84520"/>
            <a:ext cx="473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Problems with PSNR and SSIM</a:t>
            </a:r>
            <a:endParaRPr lang="ru-RU" sz="2400" b="1" dirty="0"/>
          </a:p>
        </p:txBody>
      </p:sp>
      <p:pic>
        <p:nvPicPr>
          <p:cNvPr id="7" name="Рисунок 6" descr="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94" y="718107"/>
            <a:ext cx="6548086" cy="36532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99933" y="4371372"/>
            <a:ext cx="2031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Generated by GAN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540682" y="1227383"/>
            <a:ext cx="4246744" cy="386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315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41AB07-AA9C-4822-AB2E-16FB4F009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F1CE59-B39C-4246-8F42-0E2E1017D019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649222" y="4665946"/>
            <a:ext cx="498446" cy="486716"/>
          </a:xfrm>
        </p:spPr>
        <p:txBody>
          <a:bodyPr/>
          <a:lstStyle/>
          <a:p>
            <a:fld id="{1CC071E8-1AE8-487B-B1F4-67AA8143AD16}" type="slidenum">
              <a:rPr lang="ru-RU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21</a:t>
            </a:fld>
            <a:endParaRPr lang="ru-RU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435" y="74428"/>
            <a:ext cx="4412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IQA and human perception</a:t>
            </a:r>
            <a:endParaRPr lang="ru-RU" sz="2400" b="1" dirty="0"/>
          </a:p>
        </p:txBody>
      </p:sp>
      <p:pic>
        <p:nvPicPr>
          <p:cNvPr id="7" name="Рисунок 6" descr="1200px-Mona_Lisa,_by_Leonardo_da_Vinci,_from_C2RMF_retouche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208" y="700249"/>
            <a:ext cx="2217832" cy="3304570"/>
          </a:xfrm>
          <a:prstGeom prst="rect">
            <a:avLst/>
          </a:prstGeom>
        </p:spPr>
      </p:pic>
      <p:pic>
        <p:nvPicPr>
          <p:cNvPr id="8" name="Рисунок 7" descr="images (4).jf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812" y="700249"/>
            <a:ext cx="2304575" cy="1533590"/>
          </a:xfrm>
          <a:prstGeom prst="rect">
            <a:avLst/>
          </a:prstGeom>
        </p:spPr>
      </p:pic>
      <p:pic>
        <p:nvPicPr>
          <p:cNvPr id="9" name="Рисунок 8" descr="Без названия (2).jf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35" y="700248"/>
            <a:ext cx="2264521" cy="15449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8435" y="2233839"/>
            <a:ext cx="1362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Boke</a:t>
            </a:r>
            <a:endParaRPr lang="ru-RU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38040" y="2233839"/>
            <a:ext cx="198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Under-exposed</a:t>
            </a:r>
            <a:endParaRPr lang="ru-RU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017904" y="4004819"/>
            <a:ext cx="1793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Painting/art</a:t>
            </a:r>
            <a:endParaRPr lang="ru-RU" sz="1400" dirty="0"/>
          </a:p>
        </p:txBody>
      </p:sp>
      <p:pic>
        <p:nvPicPr>
          <p:cNvPr id="14" name="Рисунок 13" descr="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936" y="2541616"/>
            <a:ext cx="5007451" cy="24862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51387" y="4720056"/>
            <a:ext cx="292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 balance (color temperature)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752315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a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64" y="3345566"/>
            <a:ext cx="2454349" cy="1614657"/>
          </a:xfrm>
          <a:prstGeom prst="rect">
            <a:avLst/>
          </a:prstGeom>
        </p:spPr>
      </p:pic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65100" y="185639"/>
            <a:ext cx="5726336" cy="363238"/>
          </a:xfrm>
        </p:spPr>
        <p:txBody>
          <a:bodyPr/>
          <a:lstStyle/>
          <a:p>
            <a:r>
              <a:rPr lang="en-US" dirty="0"/>
              <a:t>MIT Adobe </a:t>
            </a:r>
            <a:r>
              <a:rPr lang="en-US" dirty="0" err="1"/>
              <a:t>FiveK</a:t>
            </a:r>
            <a:r>
              <a:rPr lang="en-US" dirty="0"/>
              <a:t> Dataset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5100" y="740480"/>
            <a:ext cx="85609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MIT Adobe </a:t>
            </a:r>
            <a:r>
              <a:rPr lang="en-US" sz="1400" dirty="0" err="1"/>
              <a:t>FiveK</a:t>
            </a:r>
            <a:r>
              <a:rPr lang="en-US" sz="1400" dirty="0"/>
              <a:t> Dataset consists of 5,000 photographs taken with SLR cameras by a set of different photographers. Each of them retouched all the 5,000 photos using a software dedicated to photo adjustment (Adobe </a:t>
            </a:r>
            <a:r>
              <a:rPr lang="en-US" sz="1400" dirty="0" err="1"/>
              <a:t>Lightroom</a:t>
            </a:r>
            <a:r>
              <a:rPr lang="en-US" sz="1400" dirty="0"/>
              <a:t>) on which they were extensively trained. </a:t>
            </a:r>
            <a:r>
              <a:rPr lang="en-US" sz="1400" dirty="0" err="1"/>
              <a:t>Retouchers</a:t>
            </a:r>
            <a:r>
              <a:rPr lang="en-US" sz="1400" dirty="0"/>
              <a:t> were asked to achieve visually pleasing renditions, akin to a postcard. </a:t>
            </a:r>
            <a:endParaRPr lang="ru-RU" sz="1400" dirty="0"/>
          </a:p>
        </p:txBody>
      </p:sp>
      <p:pic>
        <p:nvPicPr>
          <p:cNvPr id="10" name="Рисунок 9" descr="a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226" y="3284696"/>
            <a:ext cx="2509088" cy="1687801"/>
          </a:xfrm>
          <a:prstGeom prst="rect">
            <a:avLst/>
          </a:prstGeom>
        </p:spPr>
      </p:pic>
      <p:pic>
        <p:nvPicPr>
          <p:cNvPr id="6" name="Рисунок 5" descr="a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639" y="3345566"/>
            <a:ext cx="2431586" cy="1614657"/>
          </a:xfrm>
          <a:prstGeom prst="rect">
            <a:avLst/>
          </a:prstGeom>
        </p:spPr>
      </p:pic>
      <p:pic>
        <p:nvPicPr>
          <p:cNvPr id="1026" name="Picture 2" descr="C:\Users\asus\Desktop\Лекции, статьи, код и презентации\MLT-2 materials December 2021\SMLT-06\a0113-IMG_1129.d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8564" y="1694587"/>
            <a:ext cx="2231348" cy="14904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Рисунок 7" descr="a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3381" y="1694587"/>
            <a:ext cx="2466673" cy="1650979"/>
          </a:xfrm>
          <a:prstGeom prst="rect">
            <a:avLst/>
          </a:prstGeom>
        </p:spPr>
      </p:pic>
      <p:pic>
        <p:nvPicPr>
          <p:cNvPr id="9" name="Рисунок 8" descr="a3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2913" y="1694587"/>
            <a:ext cx="2482742" cy="16509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58250" y="2792295"/>
            <a:ext cx="79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41AB07-AA9C-4822-AB2E-16FB4F009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F1CE59-B39C-4246-8F42-0E2E1017D019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649222" y="4665946"/>
            <a:ext cx="498446" cy="486716"/>
          </a:xfrm>
        </p:spPr>
        <p:txBody>
          <a:bodyPr/>
          <a:lstStyle/>
          <a:p>
            <a:fld id="{1CC071E8-1AE8-487B-B1F4-67AA8143AD16}" type="slidenum">
              <a:rPr lang="ru-RU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23</a:t>
            </a:fld>
            <a:endParaRPr lang="ru-RU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4520"/>
            <a:ext cx="7885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Learned Perceptual Image Patch Similarity (LPIPS) metric</a:t>
            </a:r>
            <a:endParaRPr lang="ru-RU" sz="24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141783" y="4665946"/>
            <a:ext cx="61277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Zhang et. Al., The Unreasonable Effectiveness of Deep Features as a Perceptual Metric, 2018</a:t>
            </a:r>
            <a:endParaRPr lang="ru-RU" sz="1200" i="1" dirty="0"/>
          </a:p>
        </p:txBody>
      </p:sp>
      <p:pic>
        <p:nvPicPr>
          <p:cNvPr id="9" name="Рисунок 8" descr="lpips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54" y="625964"/>
            <a:ext cx="7442190" cy="1842126"/>
          </a:xfrm>
          <a:prstGeom prst="rect">
            <a:avLst/>
          </a:prstGeom>
        </p:spPr>
      </p:pic>
      <p:pic>
        <p:nvPicPr>
          <p:cNvPr id="10" name="Рисунок 9" descr="lpips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38" y="2468090"/>
            <a:ext cx="5761732" cy="13289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18231" y="2629472"/>
            <a:ext cx="2002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Basic idea: use internal features for measuring the distance between images</a:t>
            </a:r>
            <a:endParaRPr lang="ru-RU" sz="1400" dirty="0"/>
          </a:p>
        </p:txBody>
      </p:sp>
      <p:pic>
        <p:nvPicPr>
          <p:cNvPr id="12" name="Рисунок 11" descr="lp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32" y="4008721"/>
            <a:ext cx="2975090" cy="4589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44722" y="4039406"/>
            <a:ext cx="4179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 evaluating distance between reference and target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752315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781" y="84520"/>
            <a:ext cx="7885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LPIPS experimental results</a:t>
            </a:r>
            <a:endParaRPr lang="ru-RU" sz="2400" b="1" dirty="0"/>
          </a:p>
        </p:txBody>
      </p:sp>
      <p:pic>
        <p:nvPicPr>
          <p:cNvPr id="6" name="Рисунок 5" descr="lp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68" y="1158588"/>
            <a:ext cx="7419528" cy="26795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7530" y="699608"/>
            <a:ext cx="506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2AFC – “two alternatives forced choice results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60268" y="3838184"/>
            <a:ext cx="64683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1400" dirty="0"/>
              <a:t> Network trained on </a:t>
            </a:r>
            <a:r>
              <a:rPr lang="en-US" sz="1400" b="1" dirty="0"/>
              <a:t>any </a:t>
            </a:r>
            <a:r>
              <a:rPr lang="en-US" sz="1400" dirty="0"/>
              <a:t>task performs better than classic approaches;</a:t>
            </a:r>
          </a:p>
          <a:p>
            <a:pPr>
              <a:buFontTx/>
              <a:buChar char="-"/>
            </a:pPr>
            <a:r>
              <a:rPr lang="en-US" sz="1400" dirty="0"/>
              <a:t> Deep embeddings are more sensitive to blur distortions;</a:t>
            </a:r>
          </a:p>
          <a:p>
            <a:pPr>
              <a:buFontTx/>
              <a:buChar char="-"/>
            </a:pPr>
            <a:r>
              <a:rPr lang="en-US" sz="1400" dirty="0"/>
              <a:t> Humans are not ideal in 2AFC (~82%);</a:t>
            </a:r>
            <a:endParaRPr lang="ru-RU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141783" y="4665946"/>
            <a:ext cx="61277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Zhang et. Al., The Unreasonable Effectiveness of Deep Features as a Perceptual Metric, 2018</a:t>
            </a:r>
            <a:endParaRPr lang="ru-RU" sz="1200" i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dists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818" y="1014835"/>
            <a:ext cx="3477182" cy="3032937"/>
          </a:xfrm>
          <a:prstGeom prst="rect">
            <a:avLst/>
          </a:prstGeo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41AB07-AA9C-4822-AB2E-16FB4F009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F1CE59-B39C-4246-8F42-0E2E1017D019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649222" y="4665946"/>
            <a:ext cx="498446" cy="486716"/>
          </a:xfrm>
        </p:spPr>
        <p:txBody>
          <a:bodyPr/>
          <a:lstStyle/>
          <a:p>
            <a:fld id="{1CC071E8-1AE8-487B-B1F4-67AA8143AD16}" type="slidenum">
              <a:rPr lang="ru-RU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25</a:t>
            </a:fld>
            <a:endParaRPr lang="ru-RU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241" y="84520"/>
            <a:ext cx="842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DISTS – Deep Image Structural and Texture similarity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0023" y="736430"/>
            <a:ext cx="6609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400" dirty="0"/>
              <a:t> combines texture similarity metric, structural similarity and their correlation;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 robust metric 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 highly sensitive to the texture distortions;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 can be easily applied for the texture restoration tasks as a loss-function;</a:t>
            </a:r>
            <a:endParaRPr lang="ru-RU" sz="1400" dirty="0"/>
          </a:p>
        </p:txBody>
      </p:sp>
      <p:pic>
        <p:nvPicPr>
          <p:cNvPr id="8" name="Рисунок 7" descr="dists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47" y="1842659"/>
            <a:ext cx="4743264" cy="511459"/>
          </a:xfrm>
          <a:prstGeom prst="rect">
            <a:avLst/>
          </a:prstGeom>
        </p:spPr>
      </p:pic>
      <p:pic>
        <p:nvPicPr>
          <p:cNvPr id="9" name="Рисунок 8" descr="dists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15" y="2838473"/>
            <a:ext cx="2338164" cy="147321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147052" y="4765867"/>
            <a:ext cx="51169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Ding et.al., Image Quality Assessment: Unifying Structure and Texture Similarity, 2020</a:t>
            </a:r>
            <a:endParaRPr lang="ru-RU" sz="10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970266" y="2657283"/>
            <a:ext cx="2933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/>
              <a:t>x(</a:t>
            </a:r>
            <a:r>
              <a:rPr lang="en-US" sz="1100" dirty="0" err="1"/>
              <a:t>i</a:t>
            </a:r>
            <a:r>
              <a:rPr lang="en-US" sz="1100" dirty="0"/>
              <a:t>) – reference image’s feature maps;</a:t>
            </a:r>
          </a:p>
          <a:p>
            <a:pPr algn="just"/>
            <a:r>
              <a:rPr lang="en-US" sz="1100" dirty="0"/>
              <a:t>y(</a:t>
            </a:r>
            <a:r>
              <a:rPr lang="en-US" sz="1100" dirty="0" err="1"/>
              <a:t>i</a:t>
            </a:r>
            <a:r>
              <a:rPr lang="en-US" sz="1100" dirty="0"/>
              <a:t>) – test (distorted) image feature maps;</a:t>
            </a:r>
          </a:p>
          <a:p>
            <a:pPr algn="just"/>
            <a:r>
              <a:rPr lang="en-US" sz="1100" dirty="0"/>
              <a:t>m=5 - # of CNN layers to obtain feature maps;</a:t>
            </a:r>
          </a:p>
          <a:p>
            <a:pPr algn="just"/>
            <a:r>
              <a:rPr lang="en-US" sz="1100" dirty="0" err="1"/>
              <a:t>n</a:t>
            </a:r>
            <a:r>
              <a:rPr lang="en-US" sz="1100" baseline="-25000" dirty="0" err="1"/>
              <a:t>i</a:t>
            </a:r>
            <a:r>
              <a:rPr lang="en-US" sz="1100" dirty="0"/>
              <a:t> - # of feature maps in the </a:t>
            </a:r>
            <a:r>
              <a:rPr lang="en-US" sz="1100" dirty="0" err="1"/>
              <a:t>i-th</a:t>
            </a:r>
            <a:r>
              <a:rPr lang="en-US" sz="1100" dirty="0"/>
              <a:t> layer.</a:t>
            </a:r>
            <a:endParaRPr lang="ru-RU" sz="1100" dirty="0"/>
          </a:p>
        </p:txBody>
      </p:sp>
      <p:sp>
        <p:nvSpPr>
          <p:cNvPr id="13" name="Стрелка вниз 12"/>
          <p:cNvSpPr/>
          <p:nvPr/>
        </p:nvSpPr>
        <p:spPr>
          <a:xfrm rot="10800000">
            <a:off x="3553272" y="2354118"/>
            <a:ext cx="362078" cy="30316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315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84534" y="4765866"/>
            <a:ext cx="51169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Ding et.al., Image Quality Assessment: Unifying Structure and Texture Similarity, 2020</a:t>
            </a:r>
            <a:endParaRPr lang="ru-RU" sz="1000" i="1" dirty="0"/>
          </a:p>
        </p:txBody>
      </p:sp>
      <p:pic>
        <p:nvPicPr>
          <p:cNvPr id="6" name="Рисунок 5" descr="dists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333"/>
            <a:ext cx="7244404" cy="29693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0241" y="84520"/>
            <a:ext cx="842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DISTS experimental results example</a:t>
            </a:r>
            <a:endParaRPr lang="ru-RU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324181" y="1215109"/>
            <a:ext cx="1660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Cumulative images with correspondingly added feature maps from 1 to 5 layers of VGG16</a:t>
            </a: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324181" y="2804569"/>
            <a:ext cx="1660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Images corresponding to the 1-5 layers of VGG16</a:t>
            </a:r>
            <a:endParaRPr lang="ru-RU" sz="1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pic>
        <p:nvPicPr>
          <p:cNvPr id="5" name="Рисунок 4" descr="dist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08" y="723276"/>
            <a:ext cx="5412520" cy="44202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241" y="84520"/>
            <a:ext cx="842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DISTS experimental results example</a:t>
            </a:r>
            <a:endParaRPr lang="ru-RU" sz="24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25849" y="4479946"/>
            <a:ext cx="26609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Ding et.al., Image Quality Assessment: Unifying Structure and Texture Similarity, 2020</a:t>
            </a:r>
            <a:endParaRPr lang="ru-RU" sz="1000" i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873024" y="1896306"/>
            <a:ext cx="29334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Images synthesized using different texture models.</a:t>
            </a:r>
          </a:p>
          <a:p>
            <a:pPr marL="342900" indent="-342900">
              <a:buAutoNum type="alphaLcParenR"/>
            </a:pPr>
            <a:r>
              <a:rPr lang="en-US" sz="1400" dirty="0"/>
              <a:t>Reference textures</a:t>
            </a:r>
          </a:p>
          <a:p>
            <a:pPr marL="342900" indent="-342900">
              <a:buAutoNum type="alphaLcParenR"/>
            </a:pPr>
            <a:r>
              <a:rPr lang="en-US" sz="1400" dirty="0" err="1"/>
              <a:t>Portilla</a:t>
            </a:r>
            <a:r>
              <a:rPr lang="en-US" sz="1400" dirty="0"/>
              <a:t> &amp; </a:t>
            </a:r>
            <a:r>
              <a:rPr lang="en-US" sz="1400" dirty="0" err="1"/>
              <a:t>Simoncelli</a:t>
            </a:r>
            <a:r>
              <a:rPr lang="en-US" sz="1400" dirty="0"/>
              <a:t> model</a:t>
            </a:r>
          </a:p>
          <a:p>
            <a:pPr marL="342900" indent="-342900">
              <a:buAutoNum type="alphaLcParenR"/>
            </a:pPr>
            <a:r>
              <a:rPr lang="en-US" sz="1400" dirty="0" err="1"/>
              <a:t>Gatys</a:t>
            </a:r>
            <a:r>
              <a:rPr lang="en-US" sz="1400" dirty="0"/>
              <a:t> et. al. model</a:t>
            </a:r>
          </a:p>
          <a:p>
            <a:pPr marL="342900" indent="-342900">
              <a:buAutoNum type="alphaLcParenR"/>
            </a:pPr>
            <a:r>
              <a:rPr lang="en-US" sz="1400" dirty="0"/>
              <a:t>DISTS model</a:t>
            </a:r>
            <a:endParaRPr lang="ru-RU" sz="1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009" y="2338164"/>
            <a:ext cx="40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No-Reference (“blind”) IQA</a:t>
            </a:r>
            <a:endParaRPr lang="ru-RU" b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41AB07-AA9C-4822-AB2E-16FB4F009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F1CE59-B39C-4246-8F42-0E2E1017D019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649222" y="4665946"/>
            <a:ext cx="498446" cy="486716"/>
          </a:xfrm>
        </p:spPr>
        <p:txBody>
          <a:bodyPr/>
          <a:lstStyle/>
          <a:p>
            <a:fld id="{1CC071E8-1AE8-487B-B1F4-67AA8143AD16}" type="slidenum">
              <a:rPr lang="ru-RU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29</a:t>
            </a:fld>
            <a:endParaRPr lang="ru-RU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654" y="84520"/>
            <a:ext cx="525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No-reference – “blind” metrics for IQA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08654" y="730293"/>
            <a:ext cx="80700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to evaluate image quality without a reference, as it is?</a:t>
            </a:r>
          </a:p>
          <a:p>
            <a:endParaRPr lang="en-US" dirty="0"/>
          </a:p>
          <a:p>
            <a:r>
              <a:rPr lang="en-US" b="1" u="sng" dirty="0"/>
              <a:t>Ideas:</a:t>
            </a:r>
          </a:p>
          <a:p>
            <a:pPr>
              <a:buFontTx/>
              <a:buChar char="-"/>
            </a:pPr>
            <a:r>
              <a:rPr lang="en-US" dirty="0"/>
              <a:t> Compute the variance of the pixels:</a:t>
            </a:r>
          </a:p>
          <a:p>
            <a:r>
              <a:rPr lang="en-US" dirty="0"/>
              <a:t> 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 Compute sharpness/</a:t>
            </a:r>
            <a:r>
              <a:rPr lang="en-US" dirty="0" err="1"/>
              <a:t>curtosis</a:t>
            </a:r>
            <a:r>
              <a:rPr lang="en-US" dirty="0"/>
              <a:t>/</a:t>
            </a:r>
            <a:r>
              <a:rPr lang="en-US" dirty="0" err="1"/>
              <a:t>skewness</a:t>
            </a:r>
            <a:r>
              <a:rPr lang="en-US" dirty="0"/>
              <a:t>…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 Compute characteristics of the natural </a:t>
            </a:r>
            <a:r>
              <a:rPr lang="en-US" u="sng" dirty="0"/>
              <a:t>good looking </a:t>
            </a:r>
            <a:r>
              <a:rPr lang="en-US" dirty="0"/>
              <a:t>images and evaluate the similarity between characteristics for the target image and estimated set. </a:t>
            </a:r>
          </a:p>
          <a:p>
            <a:endParaRPr lang="en-US" dirty="0"/>
          </a:p>
          <a:p>
            <a:r>
              <a:rPr lang="en-US" i="1" dirty="0"/>
              <a:t>What characteristics do we need to include in this set?</a:t>
            </a:r>
            <a:endParaRPr lang="ru-RU" i="1" dirty="0"/>
          </a:p>
        </p:txBody>
      </p:sp>
      <p:pic>
        <p:nvPicPr>
          <p:cNvPr id="8" name="Рисунок 7" descr="tv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77" y="2019713"/>
            <a:ext cx="4063782" cy="46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15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4792" y="90151"/>
            <a:ext cx="4222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Regression metrics 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5917" y="551816"/>
            <a:ext cx="8234873" cy="179279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endParaRPr lang="en-US" sz="1400" b="1" dirty="0">
              <a:latin typeface="Arial" pitchFamily="34" charset="0"/>
              <a:cs typeface="Arial" pitchFamily="34" charset="0"/>
            </a:endParaRPr>
          </a:p>
          <a:p>
            <a:pPr marL="342900" indent="59531">
              <a:buFont typeface="Arial" panose="020B0604020202020204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 R</a:t>
            </a:r>
            <a:r>
              <a:rPr lang="en-US" sz="1400" baseline="30000" dirty="0">
                <a:latin typeface="Arial" pitchFamily="34" charset="0"/>
                <a:cs typeface="Arial" pitchFamily="34" charset="0"/>
              </a:rPr>
              <a:t>2 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– determination coefficient;</a:t>
            </a:r>
            <a:endParaRPr lang="en-US" sz="1400" baseline="30000" dirty="0">
              <a:latin typeface="Arial" pitchFamily="34" charset="0"/>
              <a:cs typeface="Arial" pitchFamily="34" charset="0"/>
            </a:endParaRPr>
          </a:p>
          <a:p>
            <a:pPr marL="342900" indent="59531">
              <a:buFont typeface="Arial" panose="020B0604020202020204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 MSE (RMSE) – mean squared error;</a:t>
            </a:r>
          </a:p>
          <a:p>
            <a:pPr marL="342900" indent="59531">
              <a:buFont typeface="Arial" panose="020B0604020202020204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 MAE – mean absolute error;</a:t>
            </a:r>
          </a:p>
          <a:p>
            <a:pPr marL="342900" indent="59531">
              <a:buFont typeface="Arial" panose="020B0604020202020204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 MAPE - mean absolute percentage error;</a:t>
            </a:r>
          </a:p>
          <a:p>
            <a:pPr marL="342900" indent="59531">
              <a:buFont typeface="Arial" panose="020B0604020202020204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 SMAPE – symmetric mean absolute percentage error;</a:t>
            </a:r>
          </a:p>
          <a:p>
            <a:pPr marL="342900" indent="59531">
              <a:buFont typeface="Arial" panose="020B0604020202020204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 …</a:t>
            </a:r>
          </a:p>
          <a:p>
            <a:pPr lvl="1" fontAlgn="base"/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Рисунок 16" descr="0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50" y="3387275"/>
            <a:ext cx="2231527" cy="537792"/>
          </a:xfrm>
          <a:prstGeom prst="rect">
            <a:avLst/>
          </a:prstGeom>
        </p:spPr>
      </p:pic>
      <p:pic>
        <p:nvPicPr>
          <p:cNvPr id="18" name="Рисунок 17" descr="11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246" y="2402604"/>
            <a:ext cx="1940495" cy="1386821"/>
          </a:xfrm>
          <a:prstGeom prst="rect">
            <a:avLst/>
          </a:prstGeom>
        </p:spPr>
      </p:pic>
      <p:pic>
        <p:nvPicPr>
          <p:cNvPr id="20" name="Рисунок 19" descr="222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58" y="2402604"/>
            <a:ext cx="1754485" cy="573014"/>
          </a:xfrm>
          <a:prstGeom prst="rect">
            <a:avLst/>
          </a:prstGeom>
        </p:spPr>
      </p:pic>
      <p:pic>
        <p:nvPicPr>
          <p:cNvPr id="21" name="Рисунок 20" descr="55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461" y="2319901"/>
            <a:ext cx="2422016" cy="655717"/>
          </a:xfrm>
          <a:prstGeom prst="rect">
            <a:avLst/>
          </a:prstGeom>
        </p:spPr>
      </p:pic>
      <p:pic>
        <p:nvPicPr>
          <p:cNvPr id="22" name="Рисунок 21" descr="4444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92" y="3393405"/>
            <a:ext cx="1807651" cy="531662"/>
          </a:xfrm>
          <a:prstGeom prst="rect">
            <a:avLst/>
          </a:prstGeom>
        </p:spPr>
      </p:pic>
      <p:pic>
        <p:nvPicPr>
          <p:cNvPr id="23" name="Рисунок 22" descr="33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6619" y="4117636"/>
            <a:ext cx="2374149" cy="6759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8654" y="84520"/>
            <a:ext cx="525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Natural scene statistics (NSS) approach 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74351" y="670200"/>
            <a:ext cx="72967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Main idea: estimate parameters of the distorted images on different </a:t>
            </a:r>
            <a:r>
              <a:rPr lang="en-US" sz="1400" dirty="0" err="1"/>
              <a:t>subbands</a:t>
            </a:r>
            <a:r>
              <a:rPr lang="en-US" sz="1400" dirty="0"/>
              <a:t> using </a:t>
            </a:r>
            <a:r>
              <a:rPr lang="en-US" sz="1400" b="1" dirty="0"/>
              <a:t>Generalized Gaussian Distribution </a:t>
            </a:r>
            <a:r>
              <a:rPr lang="ru-RU" sz="1400" b="1" dirty="0"/>
              <a:t>(</a:t>
            </a:r>
            <a:r>
              <a:rPr lang="en-US" sz="1400" b="1" dirty="0"/>
              <a:t>GGD</a:t>
            </a:r>
            <a:r>
              <a:rPr lang="ru-RU" sz="1400" b="1" dirty="0"/>
              <a:t>) </a:t>
            </a:r>
            <a:r>
              <a:rPr lang="en-US" sz="1400" dirty="0"/>
              <a:t>model after </a:t>
            </a:r>
            <a:r>
              <a:rPr lang="en-US" sz="1400" b="1" dirty="0"/>
              <a:t>Wavelet transformation</a:t>
            </a:r>
            <a:r>
              <a:rPr lang="en-US" sz="1400" dirty="0"/>
              <a:t>:</a:t>
            </a:r>
          </a:p>
          <a:p>
            <a:endParaRPr lang="en-US" sz="1600" dirty="0"/>
          </a:p>
          <a:p>
            <a:endParaRPr lang="ru-RU" sz="1600" dirty="0"/>
          </a:p>
        </p:txBody>
      </p:sp>
      <p:pic>
        <p:nvPicPr>
          <p:cNvPr id="8" name="Рисунок 7" descr="nss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79" y="1111367"/>
            <a:ext cx="2616660" cy="447409"/>
          </a:xfrm>
          <a:prstGeom prst="rect">
            <a:avLst/>
          </a:prstGeom>
        </p:spPr>
      </p:pic>
      <p:pic>
        <p:nvPicPr>
          <p:cNvPr id="9" name="Рисунок 8" descr="nss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93" y="2078377"/>
            <a:ext cx="1145892" cy="849464"/>
          </a:xfrm>
          <a:prstGeom prst="rect">
            <a:avLst/>
          </a:prstGeom>
        </p:spPr>
      </p:pic>
      <p:pic>
        <p:nvPicPr>
          <p:cNvPr id="10" name="Рисунок 9" descr="nss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161" y="2078377"/>
            <a:ext cx="1426607" cy="462279"/>
          </a:xfrm>
          <a:prstGeom prst="rect">
            <a:avLst/>
          </a:prstGeom>
        </p:spPr>
      </p:pic>
      <p:pic>
        <p:nvPicPr>
          <p:cNvPr id="11" name="Рисунок 10" descr="nss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793" y="2621553"/>
            <a:ext cx="5522393" cy="2127843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374351" y="1549002"/>
            <a:ext cx="57088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- the </a:t>
            </a:r>
            <a:r>
              <a:rPr lang="en-US" sz="1400" dirty="0" err="1"/>
              <a:t>univariate</a:t>
            </a:r>
            <a:r>
              <a:rPr lang="en-US" sz="1400" dirty="0"/>
              <a:t> generalized Gaussian density, where </a:t>
            </a:r>
            <a:r>
              <a:rPr lang="en-US" sz="1400" b="1" dirty="0"/>
              <a:t>μ</a:t>
            </a:r>
            <a:r>
              <a:rPr lang="en-US" sz="1400" dirty="0"/>
              <a:t> is the mean, γ is the shape parameter, and </a:t>
            </a:r>
            <a:r>
              <a:rPr lang="en-US" sz="1400" b="1" dirty="0"/>
              <a:t>α</a:t>
            </a:r>
            <a:r>
              <a:rPr lang="en-US" sz="1400" dirty="0"/>
              <a:t> and </a:t>
            </a:r>
            <a:r>
              <a:rPr lang="en-US" sz="1400" b="1" dirty="0"/>
              <a:t>β</a:t>
            </a:r>
            <a:r>
              <a:rPr lang="en-US" sz="1400" dirty="0"/>
              <a:t> are the normalizing and scale parameters given by:</a:t>
            </a:r>
            <a:endParaRPr lang="ru-RU" sz="1400" dirty="0"/>
          </a:p>
          <a:p>
            <a:endParaRPr lang="ru-RU" sz="1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481236" y="3080730"/>
            <a:ext cx="239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where σ is the standard deviation, and  denotes the gamma function</a:t>
            </a:r>
            <a:endParaRPr lang="ru-RU" sz="1200" dirty="0"/>
          </a:p>
        </p:txBody>
      </p:sp>
      <p:pic>
        <p:nvPicPr>
          <p:cNvPr id="16" name="Рисунок 15" descr="nss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351" y="4034951"/>
            <a:ext cx="2813042" cy="38476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4878" y="3896451"/>
            <a:ext cx="2712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Multivariate case:</a:t>
            </a:r>
            <a:endParaRPr lang="ru-RU" sz="12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2286000" y="4749396"/>
            <a:ext cx="61215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 err="1"/>
              <a:t>Saad</a:t>
            </a:r>
            <a:r>
              <a:rPr lang="en-US" sz="1000" i="1" dirty="0"/>
              <a:t> et. Al., Blind Image Quality Assessment: A Natural Scene Statistics Approach in the DCT Domain, 2012</a:t>
            </a:r>
            <a:endParaRPr lang="ru-RU" sz="10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83241" y="1247380"/>
            <a:ext cx="2789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Evaluate image NSS parameters (parameters of GGD distribution) in order to check how close the tested image’s parameters are to desired set.</a:t>
            </a:r>
            <a:endParaRPr lang="ru-RU" sz="1200" u="sng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niq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39" y="2135442"/>
            <a:ext cx="2737063" cy="1605653"/>
          </a:xfrm>
          <a:prstGeom prst="rect">
            <a:avLst/>
          </a:prstGeo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41AB07-AA9C-4822-AB2E-16FB4F009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F1CE59-B39C-4246-8F42-0E2E1017D019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649222" y="4665946"/>
            <a:ext cx="498446" cy="486716"/>
          </a:xfrm>
        </p:spPr>
        <p:txBody>
          <a:bodyPr/>
          <a:lstStyle/>
          <a:p>
            <a:fld id="{1CC071E8-1AE8-487B-B1F4-67AA8143AD16}" type="slidenum">
              <a:rPr lang="ru-RU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31</a:t>
            </a:fld>
            <a:endParaRPr lang="ru-RU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215" y="84520"/>
            <a:ext cx="2528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BRISQUE / NIQE</a:t>
            </a:r>
            <a:endParaRPr lang="ru-RU" sz="24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61737" y="675060"/>
            <a:ext cx="76834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200" b="1" dirty="0"/>
              <a:t> Blind/</a:t>
            </a:r>
            <a:r>
              <a:rPr lang="en-US" sz="1200" b="1" dirty="0" err="1"/>
              <a:t>Referenceless</a:t>
            </a:r>
            <a:r>
              <a:rPr lang="en-US" sz="1200" b="1" dirty="0"/>
              <a:t> Image Spatial </a:t>
            </a:r>
            <a:r>
              <a:rPr lang="en-US" sz="1200" b="1" dirty="0" err="1"/>
              <a:t>QUality</a:t>
            </a:r>
            <a:r>
              <a:rPr lang="en-US" sz="1200" b="1" dirty="0"/>
              <a:t> Evaluator </a:t>
            </a:r>
            <a:r>
              <a:rPr lang="en-US" sz="1200" dirty="0"/>
              <a:t>(BRISQUE) utilizes an NSS model framework and locally normalized luminance coefficients and quantifies ‘naturalness’ using the parameters of the NSS model. 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/>
              <a:t> </a:t>
            </a:r>
            <a:r>
              <a:rPr lang="en-US" sz="1200" b="1" dirty="0"/>
              <a:t>BRISQUE</a:t>
            </a:r>
            <a:r>
              <a:rPr lang="en-US" sz="1200" dirty="0"/>
              <a:t> introduces a new model of the statistics of pair-wise products of neighboring (locally normalized) luminance values. 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/>
              <a:t> The parameters of this model further quantify the naturalness of the image (according to its similarity to NSS) and quantify quality in the presence of distortion.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/>
              <a:t> </a:t>
            </a:r>
            <a:r>
              <a:rPr lang="en-US" sz="1200" b="1" dirty="0"/>
              <a:t>NIQE</a:t>
            </a:r>
            <a:r>
              <a:rPr lang="en-US" sz="1200" dirty="0"/>
              <a:t> – improvement of the BRISQUE, based on more diverse dataset (distortion un-aware), use only sharp patches of the images for evaluation of parameters (need only ~100 images for convergence).</a:t>
            </a:r>
            <a:endParaRPr lang="ru-RU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084167" y="4665946"/>
            <a:ext cx="2860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Mittal</a:t>
            </a:r>
            <a:r>
              <a:rPr lang="en-US" sz="1000" i="1" dirty="0"/>
              <a:t> et.al, No-Reference Image Quality Assessment in the Spatial Domain  2012</a:t>
            </a:r>
            <a:endParaRPr lang="ru-RU" sz="1000" i="1" dirty="0"/>
          </a:p>
        </p:txBody>
      </p:sp>
      <p:pic>
        <p:nvPicPr>
          <p:cNvPr id="9" name="Рисунок 8" descr="brisq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30" y="3871667"/>
            <a:ext cx="3198978" cy="794279"/>
          </a:xfrm>
          <a:prstGeom prst="rect">
            <a:avLst/>
          </a:prstGeom>
        </p:spPr>
      </p:pic>
      <p:pic>
        <p:nvPicPr>
          <p:cNvPr id="12" name="Рисунок 11" descr="niqe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097" y="2551882"/>
            <a:ext cx="3616793" cy="444522"/>
          </a:xfrm>
          <a:prstGeom prst="rect">
            <a:avLst/>
          </a:prstGeom>
        </p:spPr>
      </p:pic>
      <p:pic>
        <p:nvPicPr>
          <p:cNvPr id="13" name="Рисунок 12" descr="niqe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031" y="3520496"/>
            <a:ext cx="3405988" cy="523524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4312097" y="2274883"/>
            <a:ext cx="2418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Multivariate Gaussian model (MVG)</a:t>
            </a:r>
            <a:endParaRPr lang="ru-RU" sz="12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4354031" y="3206691"/>
            <a:ext cx="2690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Difference between MVG distributions:</a:t>
            </a:r>
            <a:endParaRPr lang="ru-RU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9168" y="2311705"/>
            <a:ext cx="1706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Choose patches from sharp areas of the images (NIQE)</a:t>
            </a:r>
            <a:endParaRPr lang="ru-RU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4203677" y="4082114"/>
            <a:ext cx="4483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Quality is measured as the difference between parameters evaluated from the image and reference parameters from NSS. </a:t>
            </a:r>
            <a:endParaRPr lang="ru-RU" sz="1200" u="sng" dirty="0"/>
          </a:p>
        </p:txBody>
      </p:sp>
      <p:sp>
        <p:nvSpPr>
          <p:cNvPr id="18" name="TextBox 17"/>
          <p:cNvSpPr txBox="1"/>
          <p:nvPr/>
        </p:nvSpPr>
        <p:spPr>
          <a:xfrm>
            <a:off x="261737" y="4665946"/>
            <a:ext cx="4331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Correlations between model’s predictions and human opinion.</a:t>
            </a:r>
          </a:p>
          <a:p>
            <a:pPr algn="ctr"/>
            <a:r>
              <a:rPr lang="en-US" sz="1200" dirty="0"/>
              <a:t>That’s how to measure the metric’s quality.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52315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41AB07-AA9C-4822-AB2E-16FB4F009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F1CE59-B39C-4246-8F42-0E2E1017D019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649222" y="4665946"/>
            <a:ext cx="498446" cy="486716"/>
          </a:xfrm>
        </p:spPr>
        <p:txBody>
          <a:bodyPr/>
          <a:lstStyle/>
          <a:p>
            <a:fld id="{1CC071E8-1AE8-487B-B1F4-67AA8143AD16}" type="slidenum">
              <a:rPr lang="ru-RU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32</a:t>
            </a:fld>
            <a:endParaRPr lang="ru-RU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215" y="84520"/>
            <a:ext cx="6106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NIMA - Neural Image Assessment</a:t>
            </a:r>
          </a:p>
          <a:p>
            <a:endParaRPr lang="ru-RU" sz="24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486736" y="1018728"/>
            <a:ext cx="33013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Deep CNN from Google Brain that is trained to predict which images a typical user would rate as looking good </a:t>
            </a:r>
            <a:r>
              <a:rPr lang="en-US" sz="1200" b="1" dirty="0"/>
              <a:t>(technically) </a:t>
            </a:r>
            <a:r>
              <a:rPr lang="en-US" sz="1200" dirty="0"/>
              <a:t>or attractive </a:t>
            </a:r>
            <a:r>
              <a:rPr lang="en-US" sz="1200" b="1" dirty="0"/>
              <a:t>(aesthetically) </a:t>
            </a:r>
            <a:r>
              <a:rPr lang="en-US" sz="1200" dirty="0"/>
              <a:t>– two separate models</a:t>
            </a:r>
            <a:r>
              <a:rPr lang="en-US" sz="1200" b="1" dirty="0"/>
              <a:t>.</a:t>
            </a:r>
          </a:p>
          <a:p>
            <a:pPr algn="just"/>
            <a:endParaRPr lang="en-US" sz="1200" b="1" dirty="0"/>
          </a:p>
          <a:p>
            <a:pPr algn="just"/>
            <a:r>
              <a:rPr lang="en-US" sz="1200" dirty="0"/>
              <a:t>Trained on AVA, TID2013 and LIVE datasets with </a:t>
            </a:r>
            <a:r>
              <a:rPr lang="en-US" sz="1200" b="1" dirty="0"/>
              <a:t>subject rankings</a:t>
            </a:r>
            <a:r>
              <a:rPr lang="en-US" sz="1200" dirty="0"/>
              <a:t> of the images (&gt;250 000 photos);</a:t>
            </a:r>
          </a:p>
          <a:p>
            <a:pPr algn="just"/>
            <a:r>
              <a:rPr lang="en-US" sz="1200" dirty="0"/>
              <a:t>Each photo was ranked with marks from 1 to 10;</a:t>
            </a:r>
            <a:endParaRPr lang="ru-RU" sz="1200" dirty="0"/>
          </a:p>
        </p:txBody>
      </p:sp>
      <p:pic>
        <p:nvPicPr>
          <p:cNvPr id="8" name="Рисунок 7" descr="nima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07" y="704491"/>
            <a:ext cx="5120070" cy="2693083"/>
          </a:xfrm>
          <a:prstGeom prst="rect">
            <a:avLst/>
          </a:prstGeom>
        </p:spPr>
      </p:pic>
      <p:pic>
        <p:nvPicPr>
          <p:cNvPr id="9" name="Рисунок 8" descr="nima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7574"/>
            <a:ext cx="6833789" cy="164083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812295" y="3274463"/>
            <a:ext cx="28745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/>
              <a:t>Talebi</a:t>
            </a:r>
            <a:r>
              <a:rPr lang="en-US" sz="1000" i="1" dirty="0"/>
              <a:t> et.al., NIMA: Neural Image Assessment, 2018</a:t>
            </a:r>
            <a:endParaRPr lang="ru-RU" sz="1000" i="1" dirty="0"/>
          </a:p>
        </p:txBody>
      </p:sp>
    </p:spTree>
    <p:extLst>
      <p:ext uri="{BB962C8B-B14F-4D97-AF65-F5344CB8AC3E}">
        <p14:creationId xmlns:p14="http://schemas.microsoft.com/office/powerpoint/2010/main" val="752315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8214" y="84520"/>
            <a:ext cx="4835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Video Quality Assessment methods</a:t>
            </a:r>
            <a:endParaRPr lang="ru-RU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88434" y="687334"/>
            <a:ext cx="800867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400" dirty="0"/>
              <a:t> One can use IQA for the frames of the video sequence independently in NR or FR (if there exist reference) manner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 </a:t>
            </a:r>
            <a:r>
              <a:rPr lang="en-US" sz="1400" u="sng" dirty="0"/>
              <a:t>But:</a:t>
            </a:r>
            <a:r>
              <a:rPr lang="en-US" sz="1400" dirty="0"/>
              <a:t> large motions decrease the performance of classic IQA approaches;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 Most of the methods for VQA use motion estimation info for the fusion within the frames;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 </a:t>
            </a:r>
            <a:r>
              <a:rPr lang="en-US" sz="1400" b="1" dirty="0"/>
              <a:t>MMF – Multi-Metrics Fusion </a:t>
            </a:r>
            <a:r>
              <a:rPr lang="en-US" sz="1400" dirty="0"/>
              <a:t>approach perform best comparing to others (like meta-learning approaches)</a:t>
            </a:r>
          </a:p>
          <a:p>
            <a:r>
              <a:rPr lang="en-US" sz="1400" dirty="0"/>
              <a:t>	- get scores from different IQA (or VQA) metrics;</a:t>
            </a:r>
          </a:p>
          <a:p>
            <a:r>
              <a:rPr lang="en-US" sz="1400" dirty="0"/>
              <a:t>	- get scores from humans;</a:t>
            </a:r>
          </a:p>
          <a:p>
            <a:r>
              <a:rPr lang="en-US" sz="1400" dirty="0"/>
              <a:t>	- compute the differences;</a:t>
            </a:r>
          </a:p>
          <a:p>
            <a:r>
              <a:rPr lang="en-US" sz="1400" dirty="0"/>
              <a:t>	- take these differences as input features and train the </a:t>
            </a:r>
            <a:r>
              <a:rPr lang="en-US" sz="1400" dirty="0" err="1"/>
              <a:t>regressor</a:t>
            </a:r>
            <a:r>
              <a:rPr lang="en-US" sz="1400" dirty="0"/>
              <a:t> model.</a:t>
            </a:r>
          </a:p>
          <a:p>
            <a:endParaRPr lang="en-US" sz="1400" dirty="0"/>
          </a:p>
          <a:p>
            <a:r>
              <a:rPr lang="en-US" sz="1400" b="1" u="sng" dirty="0"/>
              <a:t>Also:</a:t>
            </a:r>
          </a:p>
          <a:p>
            <a:endParaRPr lang="en-US" sz="1400" b="1" u="sng" dirty="0"/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 </a:t>
            </a:r>
            <a:r>
              <a:rPr lang="en-US" sz="1400" b="1" dirty="0"/>
              <a:t>Pixel-based approaches </a:t>
            </a:r>
            <a:r>
              <a:rPr lang="en-US" sz="1400" dirty="0"/>
              <a:t>(PSNR-HVS (PSNR + Human Visual System), PSNR+HVS+M (masking), VSSIM (SSIM for frames weighted according to the motions);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 </a:t>
            </a:r>
            <a:r>
              <a:rPr lang="en-US" sz="1400" b="1" dirty="0"/>
              <a:t>VMAF</a:t>
            </a:r>
            <a:r>
              <a:rPr lang="en-US" sz="1400" dirty="0"/>
              <a:t> – </a:t>
            </a:r>
            <a:r>
              <a:rPr lang="en-US" sz="1400" b="1" dirty="0"/>
              <a:t>Netflix Video Multi-Method Assessment Fusion </a:t>
            </a:r>
            <a:r>
              <a:rPr lang="en-US" sz="1400" dirty="0"/>
              <a:t>– full-reference metric; considers up/down scaling and relies on Visual Information Fidelity (VIF) and Detailed Loss metric (DLM) + temporal difference between consecutive frames. The final score is from</a:t>
            </a:r>
            <a:r>
              <a:rPr lang="ru-RU" sz="1400" dirty="0"/>
              <a:t> </a:t>
            </a:r>
            <a:r>
              <a:rPr lang="en-US" sz="1400" dirty="0"/>
              <a:t>SVM</a:t>
            </a:r>
            <a:r>
              <a:rPr lang="ru-RU" sz="1400" dirty="0"/>
              <a:t> </a:t>
            </a:r>
            <a:r>
              <a:rPr lang="en-US" sz="1400" dirty="0" err="1"/>
              <a:t>regressor</a:t>
            </a:r>
            <a:r>
              <a:rPr lang="en-US" sz="1400" dirty="0"/>
              <a:t>, trained on subjective test by Netflix.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 Psycho-physiological approaches, etc.</a:t>
            </a:r>
          </a:p>
          <a:p>
            <a:endParaRPr lang="ru-RU" sz="1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8214" y="84520"/>
            <a:ext cx="4835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Conclusion</a:t>
            </a:r>
            <a:endParaRPr lang="ru-RU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68214" y="920537"/>
            <a:ext cx="71372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Quality assessment for generative/restoration models is tough..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Deep-learning based metrics usually perform better than statistics based approaches;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“Quality of quality metric” is usually measured as correlation coefficient between metrics predictions and human opinion scores on the benchmark datasets;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IQA there is no “ideal” metric that would be good in every case – metrics works better in distortion</a:t>
            </a:r>
            <a:r>
              <a:rPr lang="ru-RU" dirty="0"/>
              <a:t>-</a:t>
            </a:r>
            <a:r>
              <a:rPr lang="en-US" dirty="0"/>
              <a:t>aimed regime;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No-reference IQA is usually based on NSS model;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“Aesthetics” of the image/video is expert-aware and subjective parameter.</a:t>
            </a:r>
            <a:endParaRPr lang="ru-RU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3748" y="2215426"/>
            <a:ext cx="350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Thank you!</a:t>
            </a:r>
            <a:endParaRPr lang="ru-RU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кругленный прямоугольник 16"/>
          <p:cNvSpPr/>
          <p:nvPr/>
        </p:nvSpPr>
        <p:spPr>
          <a:xfrm>
            <a:off x="165697" y="4062636"/>
            <a:ext cx="2951855" cy="938948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0B401D76-B770-4744-8EF2-ABCC6C74DDF8}"/>
              </a:ext>
            </a:extLst>
          </p:cNvPr>
          <p:cNvSpPr/>
          <p:nvPr/>
        </p:nvSpPr>
        <p:spPr>
          <a:xfrm>
            <a:off x="3692350" y="2638872"/>
            <a:ext cx="4218131" cy="16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8600" algn="just">
              <a:buFont typeface="Wingdings" pitchFamily="2" charset="2"/>
              <a:buChar char="Ø"/>
            </a:pPr>
            <a:r>
              <a:rPr lang="en-US" sz="1200" dirty="0"/>
              <a:t>In some problems, probabilities in their pure form are needed without their </a:t>
            </a:r>
            <a:r>
              <a:rPr lang="en-US" sz="1200" dirty="0" err="1"/>
              <a:t>binarization</a:t>
            </a:r>
            <a:r>
              <a:rPr lang="en-US" sz="1200" dirty="0"/>
              <a:t> by the probability threshold T. </a:t>
            </a:r>
          </a:p>
          <a:p>
            <a:pPr marL="228600" indent="-228600" algn="just">
              <a:buFont typeface="Wingdings" pitchFamily="2" charset="2"/>
              <a:buChar char="Ø"/>
            </a:pPr>
            <a:r>
              <a:rPr lang="en-US" sz="1200" dirty="0"/>
              <a:t>As the threshold value increases, it is less FP and greater FN. </a:t>
            </a:r>
          </a:p>
          <a:p>
            <a:pPr marL="228600" indent="-228600" algn="just">
              <a:buFont typeface="Wingdings" pitchFamily="2" charset="2"/>
              <a:buChar char="Ø"/>
            </a:pPr>
            <a:r>
              <a:rPr lang="en-US" sz="1200" dirty="0"/>
              <a:t>When constructing a </a:t>
            </a:r>
            <a:r>
              <a:rPr lang="en-US" sz="1200" b="1" dirty="0"/>
              <a:t>ROC curve (Receiver Operating Characteristic),</a:t>
            </a:r>
            <a:r>
              <a:rPr lang="en-US" sz="1200" dirty="0"/>
              <a:t> the </a:t>
            </a:r>
            <a:r>
              <a:rPr lang="en-US" sz="1200" dirty="0" err="1"/>
              <a:t>binarization</a:t>
            </a:r>
            <a:r>
              <a:rPr lang="en-US" sz="1200" dirty="0"/>
              <a:t> threshold is varied, and some values ​​are calculated depending on the number of </a:t>
            </a:r>
            <a:r>
              <a:rPr lang="en-US" sz="1200" b="1" dirty="0"/>
              <a:t>FP</a:t>
            </a:r>
            <a:r>
              <a:rPr lang="en-US" sz="1200" dirty="0"/>
              <a:t> and </a:t>
            </a:r>
            <a:r>
              <a:rPr lang="en-US" sz="1200" b="1" dirty="0"/>
              <a:t>FN</a:t>
            </a:r>
            <a:r>
              <a:rPr lang="en-US" sz="1200" dirty="0"/>
              <a:t> errors.</a:t>
            </a:r>
            <a:endParaRPr lang="ru-RU" sz="1200" dirty="0"/>
          </a:p>
          <a:p>
            <a:pPr marL="228600" indent="-228600" algn="just">
              <a:buFont typeface="Wingdings" pitchFamily="2" charset="2"/>
              <a:buChar char="Ø"/>
            </a:pPr>
            <a:r>
              <a:rPr lang="en-US" sz="1200" dirty="0"/>
              <a:t>In order to characterize the curve numerically, the AUC (Area Under the Curve) metric is used - the area under the ROC curve.</a:t>
            </a:r>
            <a:endParaRPr lang="ru-RU" sz="1200" spc="-1" dirty="0">
              <a:solidFill>
                <a:srgbClr val="565755"/>
              </a:solidFill>
              <a:latin typeface="DIN Pro Regular" panose="020B0504020101020102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1200" spc="-1" dirty="0">
              <a:solidFill>
                <a:srgbClr val="565755"/>
              </a:solidFill>
              <a:latin typeface="DIN Pro Regular" panose="020B0504020101020102" pitchFamily="34" charset="0"/>
              <a:ea typeface="Noto Sans CJK SC"/>
            </a:endParaRP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D1D684CD-9A07-4DD5-A67C-B502E17C4025}"/>
              </a:ext>
            </a:extLst>
          </p:cNvPr>
          <p:cNvSpPr/>
          <p:nvPr/>
        </p:nvSpPr>
        <p:spPr>
          <a:xfrm>
            <a:off x="598272" y="718694"/>
            <a:ext cx="25192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1200" b="1" spc="-1" dirty="0" err="1">
                <a:latin typeface="DIN Pro Regular" panose="020B0504020101020102" pitchFamily="34" charset="0"/>
                <a:ea typeface="DejaVu Sans"/>
              </a:rPr>
              <a:t>Confusion</a:t>
            </a:r>
            <a:r>
              <a:rPr lang="ru-RU" sz="1200" b="1" spc="-1" dirty="0">
                <a:latin typeface="DIN Pro Regular" panose="020B0504020101020102" pitchFamily="34" charset="0"/>
                <a:ea typeface="DejaVu Sans"/>
              </a:rPr>
              <a:t> </a:t>
            </a:r>
            <a:r>
              <a:rPr lang="ru-RU" sz="1200" b="1" spc="-1" dirty="0" err="1">
                <a:latin typeface="DIN Pro Regular" panose="020B0504020101020102" pitchFamily="34" charset="0"/>
                <a:ea typeface="DejaVu Sans"/>
              </a:rPr>
              <a:t>matrix</a:t>
            </a:r>
            <a:endParaRPr lang="ru-RU" sz="1200" b="1" spc="-1" dirty="0">
              <a:latin typeface="DIN Pro Regular" panose="020B0504020101020102" pitchFamily="34" charset="0"/>
            </a:endParaRP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CCB4525A-C0AD-4887-9F9C-0FC08B106FD0}"/>
              </a:ext>
            </a:extLst>
          </p:cNvPr>
          <p:cNvSpPr/>
          <p:nvPr/>
        </p:nvSpPr>
        <p:spPr>
          <a:xfrm>
            <a:off x="3569612" y="1061997"/>
            <a:ext cx="4844096" cy="128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br>
              <a:rPr lang="en-US" sz="1000" b="1" dirty="0"/>
            </a:br>
            <a:r>
              <a:rPr lang="en-US" sz="1200" b="1" dirty="0"/>
              <a:t>I type error - </a:t>
            </a:r>
            <a:r>
              <a:rPr lang="en-US" sz="1200" dirty="0"/>
              <a:t>is an error consisting in the rejection of a correct hypothesis. </a:t>
            </a:r>
          </a:p>
          <a:p>
            <a:pPr>
              <a:lnSpc>
                <a:spcPct val="100000"/>
              </a:lnSpc>
            </a:pP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b="1" dirty="0"/>
              <a:t>II type error </a:t>
            </a:r>
            <a:r>
              <a:rPr lang="en-US" sz="1200" dirty="0"/>
              <a:t>– is an error consisting in making a false hypothesis.</a:t>
            </a:r>
            <a:endParaRPr lang="ru-RU" sz="1200" spc="-1" dirty="0">
              <a:solidFill>
                <a:srgbClr val="565755"/>
              </a:solidFill>
              <a:latin typeface="DIN Pro Regular" panose="020B0504020101020102" pitchFamily="34" charset="0"/>
            </a:endParaRPr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C7CDA750-2E5B-462B-96EB-8662F1703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550893"/>
              </p:ext>
            </p:extLst>
          </p:nvPr>
        </p:nvGraphicFramePr>
        <p:xfrm>
          <a:off x="622522" y="1288394"/>
          <a:ext cx="2495030" cy="10620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73">
                  <a:extLst>
                    <a:ext uri="{9D8B030D-6E8A-4147-A177-3AD203B41FA5}">
                      <a16:colId xmlns:a16="http://schemas.microsoft.com/office/drawing/2014/main" val="3793372614"/>
                    </a:ext>
                  </a:extLst>
                </a:gridCol>
                <a:gridCol w="1171816">
                  <a:extLst>
                    <a:ext uri="{9D8B030D-6E8A-4147-A177-3AD203B41FA5}">
                      <a16:colId xmlns:a16="http://schemas.microsoft.com/office/drawing/2014/main" val="3443102199"/>
                    </a:ext>
                  </a:extLst>
                </a:gridCol>
                <a:gridCol w="1145741">
                  <a:extLst>
                    <a:ext uri="{9D8B030D-6E8A-4147-A177-3AD203B41FA5}">
                      <a16:colId xmlns:a16="http://schemas.microsoft.com/office/drawing/2014/main" val="2666255027"/>
                    </a:ext>
                  </a:extLst>
                </a:gridCol>
              </a:tblGrid>
              <a:tr h="245087">
                <a:tc>
                  <a:txBody>
                    <a:bodyPr/>
                    <a:lstStyle/>
                    <a:p>
                      <a:pPr algn="ctr"/>
                      <a:endParaRPr lang="x-none" sz="900" b="0" dirty="0">
                        <a:solidFill>
                          <a:srgbClr val="565755"/>
                        </a:solidFill>
                        <a:latin typeface="DIN Pro" panose="020B0504020101020102" pitchFamily="34" charset="0"/>
                        <a:cs typeface="DIN Pro" panose="020B0504020101020102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3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3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900" b="0" dirty="0">
                          <a:solidFill>
                            <a:srgbClr val="565755"/>
                          </a:solidFill>
                          <a:latin typeface="DIN Pro" panose="020B0504020101020102" pitchFamily="34" charset="0"/>
                          <a:cs typeface="DIN Pro" panose="020B0504020101020102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3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3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900" b="0" dirty="0">
                          <a:solidFill>
                            <a:srgbClr val="565755"/>
                          </a:solidFill>
                          <a:latin typeface="DIN Pro" panose="020B0504020101020102" pitchFamily="34" charset="0"/>
                          <a:cs typeface="DIN Pro" panose="020B0504020101020102" pitchFamily="34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3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839260"/>
                  </a:ext>
                </a:extLst>
              </a:tr>
              <a:tr h="408478">
                <a:tc>
                  <a:txBody>
                    <a:bodyPr/>
                    <a:lstStyle/>
                    <a:p>
                      <a:pPr algn="ctr"/>
                      <a:r>
                        <a:rPr lang="x-none" sz="900" b="0" dirty="0">
                          <a:solidFill>
                            <a:srgbClr val="565755"/>
                          </a:solidFill>
                          <a:latin typeface="DIN Pro" panose="020B0504020101020102" pitchFamily="34" charset="0"/>
                          <a:cs typeface="DIN Pro" panose="020B0504020101020102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3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900" b="0" dirty="0">
                          <a:solidFill>
                            <a:srgbClr val="565755"/>
                          </a:solidFill>
                          <a:latin typeface="DIN Pro" panose="020B0504020101020102" pitchFamily="34" charset="0"/>
                          <a:cs typeface="DIN Pro" panose="020B0504020101020102" pitchFamily="34" charset="0"/>
                        </a:rPr>
                        <a:t>TN </a:t>
                      </a:r>
                    </a:p>
                    <a:p>
                      <a:pPr algn="ctr"/>
                      <a:r>
                        <a:rPr lang="x-none" sz="900" b="0" dirty="0">
                          <a:solidFill>
                            <a:srgbClr val="565755"/>
                          </a:solidFill>
                          <a:latin typeface="DIN Pro" panose="020B0504020101020102" pitchFamily="34" charset="0"/>
                          <a:cs typeface="DIN Pro" panose="020B0504020101020102" pitchFamily="34" charset="0"/>
                        </a:rPr>
                        <a:t>(</a:t>
                      </a:r>
                      <a:r>
                        <a:rPr lang="en-GB" sz="900" b="0" i="0" kern="1200" dirty="0">
                          <a:solidFill>
                            <a:srgbClr val="565755"/>
                          </a:solidFill>
                          <a:effectLst/>
                          <a:latin typeface="DIN Pro" panose="020B0504020101020102" pitchFamily="34" charset="0"/>
                          <a:ea typeface="+mn-ea"/>
                          <a:cs typeface="DIN Pro" panose="020B0504020101020102" pitchFamily="34" charset="0"/>
                        </a:rPr>
                        <a:t>True Negative</a:t>
                      </a:r>
                      <a:r>
                        <a:rPr lang="x-none" sz="900" b="0">
                          <a:solidFill>
                            <a:srgbClr val="565755"/>
                          </a:solidFill>
                          <a:latin typeface="DIN Pro" panose="020B0504020101020102" pitchFamily="34" charset="0"/>
                          <a:cs typeface="DIN Pro" panose="020B0504020101020102" pitchFamily="34" charset="0"/>
                        </a:rPr>
                        <a:t>)</a:t>
                      </a:r>
                      <a:endParaRPr lang="x-none" sz="900" b="0" dirty="0">
                        <a:solidFill>
                          <a:srgbClr val="565755"/>
                        </a:solidFill>
                        <a:latin typeface="DIN Pro" panose="020B0504020101020102" pitchFamily="34" charset="0"/>
                        <a:cs typeface="DIN Pro" panose="020B0504020101020102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3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3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2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900" b="0" dirty="0">
                          <a:solidFill>
                            <a:srgbClr val="565755"/>
                          </a:solidFill>
                          <a:latin typeface="DIN Pro" panose="020B0504020101020102" pitchFamily="34" charset="0"/>
                          <a:cs typeface="DIN Pro" panose="020B0504020101020102" pitchFamily="34" charset="0"/>
                        </a:rPr>
                        <a:t>FP</a:t>
                      </a:r>
                    </a:p>
                    <a:p>
                      <a:pPr algn="ctr"/>
                      <a:r>
                        <a:rPr lang="x-none" sz="900" b="0" dirty="0">
                          <a:solidFill>
                            <a:srgbClr val="565755"/>
                          </a:solidFill>
                          <a:latin typeface="DIN Pro" panose="020B0504020101020102" pitchFamily="34" charset="0"/>
                          <a:cs typeface="DIN Pro" panose="020B0504020101020102" pitchFamily="34" charset="0"/>
                        </a:rPr>
                        <a:t>(</a:t>
                      </a:r>
                      <a:r>
                        <a:rPr lang="en-GB" sz="900" b="0" i="0" kern="1200" dirty="0">
                          <a:solidFill>
                            <a:srgbClr val="565755"/>
                          </a:solidFill>
                          <a:effectLst/>
                          <a:latin typeface="DIN Pro" panose="020B0504020101020102" pitchFamily="34" charset="0"/>
                          <a:ea typeface="+mn-ea"/>
                          <a:cs typeface="DIN Pro" panose="020B0504020101020102" pitchFamily="34" charset="0"/>
                        </a:rPr>
                        <a:t>False Positive </a:t>
                      </a:r>
                      <a:r>
                        <a:rPr lang="x-none" sz="900" b="0" dirty="0">
                          <a:solidFill>
                            <a:srgbClr val="565755"/>
                          </a:solidFill>
                          <a:latin typeface="DIN Pro" panose="020B0504020101020102" pitchFamily="34" charset="0"/>
                          <a:cs typeface="DIN Pro" panose="020B0504020101020102" pitchFamily="34" charset="0"/>
                        </a:rPr>
                        <a:t>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3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2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013375"/>
                  </a:ext>
                </a:extLst>
              </a:tr>
              <a:tr h="408478">
                <a:tc>
                  <a:txBody>
                    <a:bodyPr/>
                    <a:lstStyle/>
                    <a:p>
                      <a:pPr algn="ctr"/>
                      <a:r>
                        <a:rPr lang="x-none" sz="900" b="0" dirty="0">
                          <a:solidFill>
                            <a:srgbClr val="565755"/>
                          </a:solidFill>
                          <a:latin typeface="DIN Pro" panose="020B0504020101020102" pitchFamily="34" charset="0"/>
                          <a:cs typeface="DIN Pro" panose="020B0504020101020102" pitchFamily="34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3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900" b="0" dirty="0">
                          <a:solidFill>
                            <a:srgbClr val="565755"/>
                          </a:solidFill>
                          <a:latin typeface="DIN Pro" panose="020B0504020101020102" pitchFamily="34" charset="0"/>
                          <a:cs typeface="DIN Pro" panose="020B0504020101020102" pitchFamily="34" charset="0"/>
                        </a:rPr>
                        <a:t>FN</a:t>
                      </a:r>
                    </a:p>
                    <a:p>
                      <a:pPr algn="ctr"/>
                      <a:r>
                        <a:rPr lang="x-none" sz="900" b="0" dirty="0">
                          <a:solidFill>
                            <a:srgbClr val="565755"/>
                          </a:solidFill>
                          <a:latin typeface="DIN Pro" panose="020B0504020101020102" pitchFamily="34" charset="0"/>
                          <a:cs typeface="DIN Pro" panose="020B0504020101020102" pitchFamily="34" charset="0"/>
                        </a:rPr>
                        <a:t>(</a:t>
                      </a:r>
                      <a:r>
                        <a:rPr lang="en-GB" sz="900" b="0" i="0" kern="1200" dirty="0">
                          <a:solidFill>
                            <a:srgbClr val="565755"/>
                          </a:solidFill>
                          <a:effectLst/>
                          <a:latin typeface="DIN Pro" panose="020B0504020101020102" pitchFamily="34" charset="0"/>
                          <a:ea typeface="+mn-ea"/>
                          <a:cs typeface="DIN Pro" panose="020B0504020101020102" pitchFamily="34" charset="0"/>
                        </a:rPr>
                        <a:t>False Negative</a:t>
                      </a:r>
                      <a:r>
                        <a:rPr lang="x-none" sz="900" b="0" dirty="0">
                          <a:solidFill>
                            <a:srgbClr val="565755"/>
                          </a:solidFill>
                          <a:latin typeface="DIN Pro" panose="020B0504020101020102" pitchFamily="34" charset="0"/>
                          <a:cs typeface="DIN Pro" panose="020B0504020101020102" pitchFamily="34" charset="0"/>
                        </a:rPr>
                        <a:t>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3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2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900" b="0" dirty="0">
                          <a:solidFill>
                            <a:srgbClr val="565755"/>
                          </a:solidFill>
                          <a:latin typeface="DIN Pro" panose="020B0504020101020102" pitchFamily="34" charset="0"/>
                          <a:cs typeface="DIN Pro" panose="020B0504020101020102" pitchFamily="34" charset="0"/>
                        </a:rPr>
                        <a:t>TP</a:t>
                      </a:r>
                    </a:p>
                    <a:p>
                      <a:pPr algn="ctr"/>
                      <a:r>
                        <a:rPr lang="x-none" sz="900" b="0" dirty="0">
                          <a:solidFill>
                            <a:srgbClr val="565755"/>
                          </a:solidFill>
                          <a:latin typeface="DIN Pro" panose="020B0504020101020102" pitchFamily="34" charset="0"/>
                          <a:cs typeface="DIN Pro" panose="020B0504020101020102" pitchFamily="34" charset="0"/>
                        </a:rPr>
                        <a:t>(</a:t>
                      </a:r>
                      <a:r>
                        <a:rPr lang="en-GB" sz="900" b="0" i="0" kern="1200" dirty="0">
                          <a:solidFill>
                            <a:srgbClr val="565755"/>
                          </a:solidFill>
                          <a:effectLst/>
                          <a:latin typeface="DIN Pro" panose="020B0504020101020102" pitchFamily="34" charset="0"/>
                          <a:ea typeface="+mn-ea"/>
                          <a:cs typeface="DIN Pro" panose="020B0504020101020102" pitchFamily="34" charset="0"/>
                        </a:rPr>
                        <a:t>True Positive </a:t>
                      </a:r>
                      <a:r>
                        <a:rPr lang="x-none" sz="900" b="0" dirty="0">
                          <a:solidFill>
                            <a:srgbClr val="565755"/>
                          </a:solidFill>
                          <a:latin typeface="DIN Pro" panose="020B0504020101020102" pitchFamily="34" charset="0"/>
                          <a:cs typeface="DIN Pro" panose="020B0504020101020102" pitchFamily="34" charset="0"/>
                        </a:rPr>
                        <a:t>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2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25486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975DBE9F-A42B-4A52-BA7C-D1BD8CAEEF0E}"/>
              </a:ext>
            </a:extLst>
          </p:cNvPr>
          <p:cNvSpPr/>
          <p:nvPr/>
        </p:nvSpPr>
        <p:spPr>
          <a:xfrm rot="16200000">
            <a:off x="280460" y="1668860"/>
            <a:ext cx="5125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pc="-1" dirty="0">
                <a:solidFill>
                  <a:srgbClr val="565755"/>
                </a:solidFill>
                <a:latin typeface="DIN Pro Regular" panose="020B0504020101020102" pitchFamily="34" charset="0"/>
              </a:rPr>
              <a:t>Actual</a:t>
            </a:r>
            <a:endParaRPr lang="x-none" sz="1000" dirty="0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14676B78-3EA9-4BCC-855A-EE6E41805561}"/>
              </a:ext>
            </a:extLst>
          </p:cNvPr>
          <p:cNvSpPr/>
          <p:nvPr/>
        </p:nvSpPr>
        <p:spPr>
          <a:xfrm>
            <a:off x="1405867" y="1057374"/>
            <a:ext cx="6836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pc="-1" dirty="0">
                <a:solidFill>
                  <a:srgbClr val="565755"/>
                </a:solidFill>
                <a:latin typeface="DIN Pro Regular" panose="020B0504020101020102" pitchFamily="34" charset="0"/>
              </a:rPr>
              <a:t>Predicted</a:t>
            </a:r>
            <a:endParaRPr lang="x-none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214792" y="90151"/>
            <a:ext cx="4222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Classification metrics (I) </a:t>
            </a:r>
            <a:endParaRPr lang="ru-RU" sz="2400" b="1" dirty="0"/>
          </a:p>
        </p:txBody>
      </p:sp>
      <p:pic>
        <p:nvPicPr>
          <p:cNvPr id="19" name="Рисунок 18" descr="1_pk05QGzoWhCgRiiFbz-oK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72" y="2638872"/>
            <a:ext cx="2596842" cy="23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7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792" y="90151"/>
            <a:ext cx="4222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Classification metrics (II) </a:t>
            </a:r>
            <a:endParaRPr lang="ru-RU" sz="2400" b="1" dirty="0"/>
          </a:p>
        </p:txBody>
      </p:sp>
      <p:pic>
        <p:nvPicPr>
          <p:cNvPr id="3" name="Рисунок 2" descr="Classification-performance-metrics-based-on-the-confusion-matr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18" y="883043"/>
            <a:ext cx="7288256" cy="32325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30068" y="4615796"/>
            <a:ext cx="2915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 – </a:t>
            </a:r>
            <a:r>
              <a:rPr lang="en-US" sz="1200" i="1" dirty="0" err="1"/>
              <a:t>Lucue</a:t>
            </a:r>
            <a:r>
              <a:rPr lang="en-US" sz="1200" i="1" dirty="0"/>
              <a:t> et.al., 2018</a:t>
            </a:r>
            <a:endParaRPr lang="ru-RU" sz="1200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4">
            <a:extLst>
              <a:ext uri="{FF2B5EF4-FFF2-40B4-BE49-F238E27FC236}">
                <a16:creationId xmlns:a16="http://schemas.microsoft.com/office/drawing/2014/main" id="{F7E63627-B696-4332-9E28-888CDD996F47}"/>
              </a:ext>
            </a:extLst>
          </p:cNvPr>
          <p:cNvSpPr/>
          <p:nvPr/>
        </p:nvSpPr>
        <p:spPr>
          <a:xfrm>
            <a:off x="251520" y="2235869"/>
            <a:ext cx="4535640" cy="167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ru-RU" sz="1000" spc="-1" dirty="0">
              <a:solidFill>
                <a:srgbClr val="565755"/>
              </a:solidFill>
              <a:latin typeface="DIN Pro Regular" panose="020B0504020101020102" pitchFamily="34" charset="0"/>
            </a:endParaRPr>
          </a:p>
        </p:txBody>
      </p:sp>
      <p:sp>
        <p:nvSpPr>
          <p:cNvPr id="4" name="CustomShape 5">
            <a:extLst>
              <a:ext uri="{FF2B5EF4-FFF2-40B4-BE49-F238E27FC236}">
                <a16:creationId xmlns:a16="http://schemas.microsoft.com/office/drawing/2014/main" id="{33B2CCE8-4578-4CAB-9527-B34BFB759026}"/>
              </a:ext>
            </a:extLst>
          </p:cNvPr>
          <p:cNvSpPr/>
          <p:nvPr/>
        </p:nvSpPr>
        <p:spPr>
          <a:xfrm>
            <a:off x="402894" y="1282451"/>
            <a:ext cx="4679640" cy="26234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u="sng" dirty="0"/>
              <a:t>The Jaccard Index</a:t>
            </a:r>
          </a:p>
          <a:p>
            <a:pPr>
              <a:lnSpc>
                <a:spcPct val="100000"/>
              </a:lnSpc>
            </a:pPr>
            <a:endParaRPr lang="en-US" sz="1200" b="1" u="sng" dirty="0"/>
          </a:p>
          <a:p>
            <a:pPr>
              <a:lnSpc>
                <a:spcPct val="100000"/>
              </a:lnSpc>
            </a:pPr>
            <a:endParaRPr lang="ru-RU" sz="1200" dirty="0"/>
          </a:p>
          <a:p>
            <a:pPr>
              <a:lnSpc>
                <a:spcPct val="100000"/>
              </a:lnSpc>
            </a:pPr>
            <a:r>
              <a:rPr lang="en-US" sz="1200" b="1" u="sng" dirty="0"/>
              <a:t> Entropy </a:t>
            </a:r>
            <a:r>
              <a:rPr lang="en-US" sz="1200" dirty="0"/>
              <a:t>measures the "purity" of class labels. If all clusters consist of objects of the same class, then the entropy is 0. </a:t>
            </a:r>
            <a:endParaRPr lang="ru-RU" sz="1200" dirty="0"/>
          </a:p>
          <a:p>
            <a:pPr>
              <a:lnSpc>
                <a:spcPct val="100000"/>
              </a:lnSpc>
            </a:pPr>
            <a:endParaRPr lang="ru-RU" sz="1200" b="1" u="sng" dirty="0"/>
          </a:p>
          <a:p>
            <a:pPr>
              <a:lnSpc>
                <a:spcPct val="100000"/>
              </a:lnSpc>
            </a:pPr>
            <a:r>
              <a:rPr lang="en-US" sz="1200" b="1" u="sng" dirty="0"/>
              <a:t>Purity</a:t>
            </a:r>
            <a:r>
              <a:rPr lang="en-US" sz="1200" dirty="0"/>
              <a:t> associates a cluster with the most numerous class in this cluster, is in the interval [0, 1], and the value = 1 corresponds to optimal clustering. </a:t>
            </a:r>
            <a:endParaRPr lang="ru-RU" sz="1200" dirty="0"/>
          </a:p>
          <a:p>
            <a:pPr>
              <a:lnSpc>
                <a:spcPct val="100000"/>
              </a:lnSpc>
            </a:pPr>
            <a:endParaRPr lang="ru-RU" sz="1200" dirty="0"/>
          </a:p>
          <a:p>
            <a:pPr>
              <a:lnSpc>
                <a:spcPct val="100000"/>
              </a:lnSpc>
            </a:pPr>
            <a:r>
              <a:rPr lang="en-US" sz="1200" b="1" u="sng" dirty="0"/>
              <a:t>The F-measure </a:t>
            </a:r>
            <a:r>
              <a:rPr lang="en-US" sz="1200" dirty="0"/>
              <a:t>is the harmonic average between precision and recall.</a:t>
            </a:r>
            <a:endParaRPr lang="en-US" sz="1200" spc="-1" dirty="0">
              <a:solidFill>
                <a:srgbClr val="565755"/>
              </a:solidFill>
              <a:latin typeface="DIN Pro Regular" panose="020B0504020101020102" pitchFamily="34" charset="0"/>
            </a:endParaRP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565755"/>
              </a:solidFill>
              <a:latin typeface="DIN Pro Regular" panose="020B0504020101020102" pitchFamily="34" charset="0"/>
            </a:endParaRPr>
          </a:p>
          <a:p>
            <a:pPr algn="ctr">
              <a:lnSpc>
                <a:spcPts val="850"/>
              </a:lnSpc>
            </a:pPr>
            <a:endParaRPr lang="en-US" sz="1200" i="1" spc="-1" dirty="0">
              <a:solidFill>
                <a:srgbClr val="565755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D33A3A-309F-4FEE-B94C-4F0AC3E033F0}"/>
                  </a:ext>
                </a:extLst>
              </p:cNvPr>
              <p:cNvSpPr txBox="1"/>
              <p:nvPr/>
            </p:nvSpPr>
            <p:spPr>
              <a:xfrm>
                <a:off x="5545322" y="1803617"/>
                <a:ext cx="1653851" cy="397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rgbClr val="56575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000" i="1">
                          <a:solidFill>
                            <a:srgbClr val="565755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000" i="1">
                              <a:solidFill>
                                <a:srgbClr val="56575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000" i="1">
                              <a:solidFill>
                                <a:srgbClr val="56575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000" i="1">
                                  <a:solidFill>
                                    <a:srgbClr val="56575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solidFill>
                                    <a:srgbClr val="565755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rgbClr val="56575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56575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000" i="1">
                                      <a:solidFill>
                                        <a:srgbClr val="56575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000" i="1">
                                      <a:solidFill>
                                        <a:srgbClr val="56575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sz="1000" i="1">
                                          <a:solidFill>
                                            <a:srgbClr val="56575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solidFill>
                                                <a:srgbClr val="56575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solidFill>
                                                <a:srgbClr val="56575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solidFill>
                                                <a:srgbClr val="56575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solidFill>
                                                <a:srgbClr val="56575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solidFill>
                                                <a:srgbClr val="56575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solidFill>
                                                <a:srgbClr val="56575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1000" i="1">
                                      <a:solidFill>
                                        <a:srgbClr val="5657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lang="en-US" sz="1000" i="1">
                                          <a:solidFill>
                                            <a:srgbClr val="56575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000">
                                          <a:solidFill>
                                            <a:srgbClr val="56575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000" i="1">
                                              <a:solidFill>
                                                <a:srgbClr val="56575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ru-RU" sz="1000" dirty="0">
                  <a:solidFill>
                    <a:srgbClr val="565755"/>
                  </a:solidFill>
                  <a:latin typeface="DIN Pro Regular" panose="020B0504020101020102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DDD33A3A-309F-4FEE-B94C-4F0AC3E03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322" y="1803617"/>
                <a:ext cx="1653851" cy="397738"/>
              </a:xfrm>
              <a:prstGeom prst="rect">
                <a:avLst/>
              </a:prstGeom>
              <a:blipFill>
                <a:blip r:embed="rId2"/>
                <a:stretch>
                  <a:fillRect l="-6273" t="-143077" r="-15498" b="-1892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E4D091-72F1-45D7-A0B7-005C41C2181B}"/>
                  </a:ext>
                </a:extLst>
              </p:cNvPr>
              <p:cNvSpPr txBox="1"/>
              <p:nvPr/>
            </p:nvSpPr>
            <p:spPr>
              <a:xfrm>
                <a:off x="5545322" y="2420578"/>
                <a:ext cx="1079206" cy="37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rgbClr val="565755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000" i="1">
                          <a:solidFill>
                            <a:srgbClr val="56575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000" i="1">
                              <a:solidFill>
                                <a:srgbClr val="56575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000" i="1">
                              <a:solidFill>
                                <a:srgbClr val="56575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000" i="1">
                                  <a:solidFill>
                                    <a:srgbClr val="56575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solidFill>
                                    <a:srgbClr val="565755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rgbClr val="56575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00" i="1">
                              <a:solidFill>
                                <a:srgbClr val="5657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sz="1000" i="1">
                                  <a:solidFill>
                                    <a:srgbClr val="5657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000" i="1">
                                      <a:solidFill>
                                        <a:srgbClr val="5657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00">
                                      <a:solidFill>
                                        <a:srgbClr val="5657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1000" i="1">
                                      <a:solidFill>
                                        <a:srgbClr val="5657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1000" i="1">
                                      <a:solidFill>
                                        <a:srgbClr val="56575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000" i="1">
                                          <a:solidFill>
                                            <a:srgbClr val="56575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i="1">
                                          <a:solidFill>
                                            <a:srgbClr val="56575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000" i="1">
                                          <a:solidFill>
                                            <a:srgbClr val="56575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000" i="1">
                                          <a:solidFill>
                                            <a:srgbClr val="56575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i="1">
                                          <a:solidFill>
                                            <a:srgbClr val="56575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000" i="1">
                                          <a:solidFill>
                                            <a:srgbClr val="56575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ru-RU" sz="1000" dirty="0">
                  <a:solidFill>
                    <a:srgbClr val="565755"/>
                  </a:solidFill>
                  <a:latin typeface="DIN Pro Regular" panose="020B0504020101020102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FBE4D091-72F1-45D7-A0B7-005C41C21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322" y="2420578"/>
                <a:ext cx="1079206" cy="373436"/>
              </a:xfrm>
              <a:prstGeom prst="rect">
                <a:avLst/>
              </a:prstGeom>
              <a:blipFill>
                <a:blip r:embed="rId3"/>
                <a:stretch>
                  <a:fillRect l="-20904" t="-150820" r="-28814" b="-20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56D8F2-9394-4DA4-A41F-BCB73224C60C}"/>
                  </a:ext>
                </a:extLst>
              </p:cNvPr>
              <p:cNvSpPr txBox="1"/>
              <p:nvPr/>
            </p:nvSpPr>
            <p:spPr>
              <a:xfrm>
                <a:off x="5545322" y="3018666"/>
                <a:ext cx="2143920" cy="566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rgbClr val="565755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i="1">
                          <a:solidFill>
                            <a:srgbClr val="56575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000" i="1">
                              <a:solidFill>
                                <a:srgbClr val="56575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000" i="1">
                              <a:solidFill>
                                <a:srgbClr val="565755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000" i="1">
                                  <a:solidFill>
                                    <a:srgbClr val="56575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solidFill>
                                    <a:srgbClr val="565755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rgbClr val="56575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000" i="1">
                              <a:solidFill>
                                <a:srgbClr val="5657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sz="1000" i="1">
                                  <a:solidFill>
                                    <a:srgbClr val="5657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000" i="1">
                                      <a:solidFill>
                                        <a:srgbClr val="5657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00">
                                      <a:solidFill>
                                        <a:srgbClr val="5657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1000" i="1">
                                      <a:solidFill>
                                        <a:srgbClr val="5657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i="1">
                                      <a:solidFill>
                                        <a:srgbClr val="5657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i="1">
                                      <a:solidFill>
                                        <a:srgbClr val="56575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US" sz="1000" i="1">
                                          <a:solidFill>
                                            <a:srgbClr val="56575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00" i="1">
                                          <a:solidFill>
                                            <a:srgbClr val="56575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2∙</m:t>
                                      </m:r>
                                      <m:f>
                                        <m:fPr>
                                          <m:ctrlPr>
                                            <a:rPr lang="en-US" sz="1000" i="1">
                                              <a:solidFill>
                                                <a:srgbClr val="56575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sz="1000" i="1">
                                          <a:solidFill>
                                            <a:srgbClr val="56575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f>
                                        <m:fPr>
                                          <m:ctrlPr>
                                            <a:rPr lang="en-US" sz="1000" i="1">
                                              <a:solidFill>
                                                <a:srgbClr val="56575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num>
                                    <m:den>
                                      <m:f>
                                        <m:fPr>
                                          <m:ctrlPr>
                                            <a:rPr lang="en-US" sz="1000" i="1">
                                              <a:solidFill>
                                                <a:srgbClr val="56575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sz="1000" i="1">
                                          <a:solidFill>
                                            <a:srgbClr val="56575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000" i="1">
                                              <a:solidFill>
                                                <a:srgbClr val="56575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000" i="1">
                                                  <a:solidFill>
                                                    <a:srgbClr val="56575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sz="1000" dirty="0">
                  <a:solidFill>
                    <a:srgbClr val="565755"/>
                  </a:solidFill>
                  <a:latin typeface="DIN Pro Regular" panose="020B0504020101020102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1656D8F2-9394-4DA4-A41F-BCB73224C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322" y="3018666"/>
                <a:ext cx="2143920" cy="566950"/>
              </a:xfrm>
              <a:prstGeom prst="rect">
                <a:avLst/>
              </a:prstGeom>
              <a:blipFill>
                <a:blip r:embed="rId4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253E29-987F-4738-AB87-43108C73BE77}"/>
                  </a:ext>
                </a:extLst>
              </p:cNvPr>
              <p:cNvSpPr txBox="1"/>
              <p:nvPr/>
            </p:nvSpPr>
            <p:spPr>
              <a:xfrm>
                <a:off x="4032448" y="1237591"/>
                <a:ext cx="4572000" cy="383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pc="-1">
                          <a:solidFill>
                            <a:srgbClr val="565755"/>
                          </a:solidFill>
                          <a:latin typeface="Cambria Math" panose="02040503050406030204" pitchFamily="18" charset="0"/>
                        </a:rPr>
                        <m:t>𝐽𝑎𝑐𝑐𝑎𝑟𝑑</m:t>
                      </m:r>
                      <m:r>
                        <a:rPr lang="en-US" sz="1000" i="1" spc="-1">
                          <a:solidFill>
                            <a:srgbClr val="565755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000" i="1" spc="-1">
                              <a:solidFill>
                                <a:srgbClr val="56575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 spc="-1">
                              <a:solidFill>
                                <a:srgbClr val="565755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1000" i="1" spc="-1">
                              <a:solidFill>
                                <a:srgbClr val="565755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1000" i="1" spc="-1">
                              <a:solidFill>
                                <a:srgbClr val="56575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00" i="1" spc="-1">
                              <a:solidFill>
                                <a:srgbClr val="565755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1000" i="1" spc="-1">
                              <a:solidFill>
                                <a:srgbClr val="56575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00" i="1" spc="-1">
                              <a:solidFill>
                                <a:srgbClr val="565755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1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1B253E29-987F-4738-AB87-43108C73B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48" y="1237591"/>
                <a:ext cx="4572000" cy="383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51520" y="90657"/>
            <a:ext cx="562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External methods of clustering QA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774005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кругленный прямоугольник 21"/>
          <p:cNvSpPr/>
          <p:nvPr/>
        </p:nvSpPr>
        <p:spPr>
          <a:xfrm>
            <a:off x="165697" y="4062636"/>
            <a:ext cx="2951855" cy="938948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687BCF72-6505-456C-A53E-5EB18158FD4A}"/>
              </a:ext>
            </a:extLst>
          </p:cNvPr>
          <p:cNvSpPr/>
          <p:nvPr/>
        </p:nvSpPr>
        <p:spPr>
          <a:xfrm>
            <a:off x="267480" y="760680"/>
            <a:ext cx="856800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</a:pPr>
            <a:endParaRPr lang="ru-RU" sz="2400" spc="-1" dirty="0">
              <a:latin typeface="DIN Pro Regular" panose="020B0504020101020102" pitchFamily="34" charset="0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10F8FADA-7408-41B7-ABE5-4A6E74F10417}"/>
              </a:ext>
            </a:extLst>
          </p:cNvPr>
          <p:cNvSpPr/>
          <p:nvPr/>
        </p:nvSpPr>
        <p:spPr>
          <a:xfrm>
            <a:off x="267480" y="760680"/>
            <a:ext cx="5445852" cy="11828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1" u="sng" dirty="0"/>
              <a:t>Cluster Cohesion </a:t>
            </a:r>
          </a:p>
          <a:p>
            <a:pPr>
              <a:lnSpc>
                <a:spcPct val="100000"/>
              </a:lnSpc>
            </a:pPr>
            <a:r>
              <a:rPr lang="en-US" sz="1100" dirty="0"/>
              <a:t>The closer to each other the objects within the clusters are, the better the separation. It is necessary to minimize the </a:t>
            </a:r>
            <a:r>
              <a:rPr lang="en-US" sz="1100" dirty="0" err="1"/>
              <a:t>intraclass</a:t>
            </a:r>
            <a:r>
              <a:rPr lang="en-US" sz="1100" dirty="0"/>
              <a:t> distance, for example, the sum of the squares of the deviations:</a:t>
            </a:r>
            <a:endParaRPr lang="ru-RU" sz="1100" spc="-1" dirty="0">
              <a:solidFill>
                <a:srgbClr val="565755"/>
              </a:solidFill>
              <a:latin typeface="DIN Pro Regular" panose="020B0504020101020102" pitchFamily="34" charset="0"/>
            </a:endParaRPr>
          </a:p>
        </p:txBody>
      </p:sp>
      <p:sp>
        <p:nvSpPr>
          <p:cNvPr id="10" name="Formula 6">
            <a:extLst>
              <a:ext uri="{FF2B5EF4-FFF2-40B4-BE49-F238E27FC236}">
                <a16:creationId xmlns:a16="http://schemas.microsoft.com/office/drawing/2014/main" id="{6935B2BD-D1CB-4646-BF83-361FFD020B0C}"/>
              </a:ext>
            </a:extLst>
          </p:cNvPr>
          <p:cNvSpPr txBox="1"/>
          <p:nvPr/>
        </p:nvSpPr>
        <p:spPr>
          <a:xfrm>
            <a:off x="5256000" y="4176000"/>
            <a:ext cx="719280" cy="359280"/>
          </a:xfrm>
          <a:prstGeom prst="rect">
            <a:avLst/>
          </a:prstGeom>
        </p:spPr>
        <p:txBody>
          <a:bodyPr/>
          <a:lstStyle/>
          <a:p>
            <a:endParaRPr sz="1000">
              <a:latin typeface="DIN Pro Regular" panose="020B0504020101020102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C468181-2D64-4FE5-86CF-FE715B84C7B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609817" y="1845925"/>
            <a:ext cx="4066440" cy="2847528"/>
          </a:xfrm>
          <a:prstGeom prst="rect">
            <a:avLst/>
          </a:prstGeom>
          <a:ln>
            <a:noFill/>
          </a:ln>
        </p:spPr>
      </p:pic>
      <p:sp>
        <p:nvSpPr>
          <p:cNvPr id="13" name="Прямоугольник 12"/>
          <p:cNvSpPr/>
          <p:nvPr/>
        </p:nvSpPr>
        <p:spPr>
          <a:xfrm>
            <a:off x="267480" y="154959"/>
            <a:ext cx="4498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Internal methods of clustering QA</a:t>
            </a:r>
            <a:endParaRPr lang="ru-RU" sz="2400" b="1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023425" y="1833225"/>
            <a:ext cx="1919123" cy="4874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 descr="434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032" y="2320709"/>
            <a:ext cx="2599498" cy="518619"/>
          </a:xfrm>
          <a:prstGeom prst="rect">
            <a:avLst/>
          </a:prstGeom>
        </p:spPr>
      </p:pic>
      <p:pic>
        <p:nvPicPr>
          <p:cNvPr id="20" name="Рисунок 19" descr="656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689" y="4244439"/>
            <a:ext cx="2382789" cy="581681"/>
          </a:xfrm>
          <a:prstGeom prst="rect">
            <a:avLst/>
          </a:prstGeom>
        </p:spPr>
      </p:pic>
      <p:pic>
        <p:nvPicPr>
          <p:cNvPr id="21" name="Рисунок 20" descr="5454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032" y="3076795"/>
            <a:ext cx="2034569" cy="532342"/>
          </a:xfrm>
          <a:prstGeom prst="rect">
            <a:avLst/>
          </a:prstGeom>
        </p:spPr>
      </p:pic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443703" y="1943577"/>
            <a:ext cx="3797109" cy="31932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100" b="1" i="0" u="sng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The</a:t>
            </a:r>
            <a:r>
              <a:rPr kumimoji="0" lang="ru-RU" sz="1100" b="1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1" i="0" u="sng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silhouette</a:t>
            </a:r>
            <a:r>
              <a:rPr kumimoji="0" lang="ru-RU" sz="1100" b="1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shows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the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similarity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of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the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object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to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the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objects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of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its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cluster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in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comparison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with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others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.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01461" y="2757471"/>
            <a:ext cx="4599806" cy="319324"/>
          </a:xfrm>
          <a:prstGeom prst="rect">
            <a:avLst/>
          </a:prstGeom>
          <a:solidFill>
            <a:srgbClr val="F8F9FA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C</a:t>
            </a:r>
            <a:r>
              <a:rPr kumimoji="0" lang="ru-RU" sz="1100" b="1" i="0" u="sng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ompactness</a:t>
            </a:r>
            <a:r>
              <a:rPr kumimoji="0" lang="ru-RU" sz="1100" b="1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-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the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average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distance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between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an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object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and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other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objects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within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the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cluster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68442" y="3609137"/>
            <a:ext cx="3606164" cy="319324"/>
          </a:xfrm>
          <a:prstGeom prst="rect">
            <a:avLst/>
          </a:prstGeom>
          <a:solidFill>
            <a:srgbClr val="F8F9FA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u="sng" dirty="0" err="1">
                <a:solidFill>
                  <a:srgbClr val="202124"/>
                </a:solidFill>
                <a:latin typeface="inherit"/>
                <a:cs typeface="Arial" pitchFamily="34" charset="0"/>
              </a:rPr>
              <a:t>S</a:t>
            </a:r>
            <a:r>
              <a:rPr kumimoji="0" lang="ru-RU" sz="1100" b="1" i="0" u="sng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eparability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-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the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average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distance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between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an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object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and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other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objects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from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other</a:t>
            </a:r>
            <a:r>
              <a:rPr kumimoji="0" lang="ru-RU" sz="1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 </a:t>
            </a:r>
            <a:r>
              <a:rPr kumimoji="0" lang="ru-RU" sz="1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clusters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endParaRPr kumimoji="0" 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Рисунок 22" descr="98989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032" y="1329272"/>
            <a:ext cx="3172785" cy="614305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2350438" y="4188274"/>
            <a:ext cx="1624168" cy="684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614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84349" y="233314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Quality of text generation</a:t>
            </a:r>
            <a:endParaRPr lang="ru-RU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Скругленный прямоугольник 22"/>
          <p:cNvSpPr/>
          <p:nvPr/>
        </p:nvSpPr>
        <p:spPr>
          <a:xfrm>
            <a:off x="171834" y="4308113"/>
            <a:ext cx="1939264" cy="73642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50934" y="1061686"/>
            <a:ext cx="5260014" cy="36548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600" b="1" dirty="0"/>
              <a:t>“BLUE score” metric </a:t>
            </a:r>
            <a:r>
              <a:rPr lang="en-US" sz="1600" dirty="0"/>
              <a:t>(bilingual evaluation understudy):</a:t>
            </a:r>
          </a:p>
          <a:p>
            <a:endParaRPr lang="en-US" sz="1600" b="1" dirty="0"/>
          </a:p>
          <a:p>
            <a:pPr marL="214313" indent="-214313">
              <a:buFontTx/>
              <a:buChar char="-"/>
            </a:pPr>
            <a:r>
              <a:rPr lang="en-US" sz="1100" dirty="0"/>
              <a:t>correspondence between a machine's output and translation made by human (or every desired output of the model with specified label – “reference translation”);</a:t>
            </a:r>
          </a:p>
          <a:p>
            <a:pPr marL="214313" indent="-214313">
              <a:buFontTx/>
              <a:buChar char="-"/>
            </a:pPr>
            <a:endParaRPr lang="en-US" sz="1100" dirty="0"/>
          </a:p>
          <a:p>
            <a:pPr marL="214313" indent="-214313">
              <a:buFontTx/>
              <a:buChar char="-"/>
            </a:pPr>
            <a:r>
              <a:rPr lang="en-US" sz="1100" dirty="0"/>
              <a:t>scores are calculated for individual translated segments—generally sentences—by comparing them with a set of good quality reference translations. </a:t>
            </a:r>
          </a:p>
          <a:p>
            <a:pPr marL="214313" indent="-214313">
              <a:buFontTx/>
              <a:buChar char="-"/>
            </a:pPr>
            <a:endParaRPr lang="en-US" sz="1100" dirty="0"/>
          </a:p>
          <a:p>
            <a:pPr marL="214313" indent="-214313">
              <a:buFontTx/>
              <a:buChar char="-"/>
            </a:pPr>
            <a:r>
              <a:rPr lang="en-US" sz="1100" dirty="0"/>
              <a:t>those scores are then averaged over the whole corpus to reach an estimate of the translation's overall quality.</a:t>
            </a:r>
          </a:p>
          <a:p>
            <a:pPr marL="214313" indent="-214313">
              <a:buFontTx/>
              <a:buChar char="-"/>
            </a:pPr>
            <a:endParaRPr lang="en-US" sz="1100" dirty="0"/>
          </a:p>
          <a:p>
            <a:pPr marL="214313" indent="-214313">
              <a:buFontTx/>
              <a:buChar char="-"/>
            </a:pPr>
            <a:r>
              <a:rPr lang="en-US" sz="1100" i="1" u="sng" dirty="0"/>
              <a:t>Intelligibility or grammatical correctness, order of words are not taken into account</a:t>
            </a:r>
            <a:r>
              <a:rPr lang="en-US" sz="1100" i="1" dirty="0"/>
              <a:t>;</a:t>
            </a:r>
          </a:p>
          <a:p>
            <a:pPr marL="214313" indent="-214313">
              <a:buFontTx/>
              <a:buChar char="-"/>
            </a:pPr>
            <a:endParaRPr lang="en-US" sz="1100" b="1" i="1" dirty="0"/>
          </a:p>
          <a:p>
            <a:pPr marL="214313" indent="-214313">
              <a:buFontTx/>
              <a:buChar char="-"/>
            </a:pPr>
            <a:endParaRPr lang="en-US" sz="1100" b="1" i="1" dirty="0"/>
          </a:p>
          <a:p>
            <a:r>
              <a:rPr lang="en-US" sz="1400" b="1" i="1" u="sng" dirty="0"/>
              <a:t>Main idea:</a:t>
            </a:r>
            <a:r>
              <a:rPr lang="en-US" sz="1400" b="1" i="1" dirty="0"/>
              <a:t>    </a:t>
            </a:r>
          </a:p>
          <a:p>
            <a:endParaRPr lang="en-US" sz="1100" b="1" i="1" dirty="0"/>
          </a:p>
          <a:p>
            <a:r>
              <a:rPr lang="en-US" sz="1100" dirty="0"/>
              <a:t>-  the closer a machine translation is to a professional human translation, the better it is (this also works for other text generation tasks like text summarization, Q&amp;A systems, conditional text generating etc.)</a:t>
            </a:r>
            <a:endParaRPr lang="en-US" sz="1100" b="1" dirty="0">
              <a:solidFill>
                <a:schemeClr val="accent1"/>
              </a:solidFill>
            </a:endParaRPr>
          </a:p>
          <a:p>
            <a:endParaRPr lang="ru-RU" sz="1100" b="1" dirty="0">
              <a:solidFill>
                <a:schemeClr val="accent1"/>
              </a:solidFill>
            </a:endParaRPr>
          </a:p>
        </p:txBody>
      </p:sp>
      <p:sp>
        <p:nvSpPr>
          <p:cNvPr id="14" name="AutoShape 5" descr="~m"/>
          <p:cNvSpPr>
            <a:spLocks noChangeAspect="1" noChangeArrowheads="1"/>
          </p:cNvSpPr>
          <p:nvPr/>
        </p:nvSpPr>
        <p:spPr bwMode="auto">
          <a:xfrm>
            <a:off x="379810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6" descr="~w_{t}"/>
          <p:cNvSpPr>
            <a:spLocks noChangeAspect="1" noChangeArrowheads="1"/>
          </p:cNvSpPr>
          <p:nvPr/>
        </p:nvSpPr>
        <p:spPr bwMode="auto">
          <a:xfrm>
            <a:off x="362069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8" descr="~m_{max}"/>
          <p:cNvSpPr>
            <a:spLocks noChangeAspect="1" noChangeArrowheads="1"/>
          </p:cNvSpPr>
          <p:nvPr/>
        </p:nvSpPr>
        <p:spPr bwMode="auto">
          <a:xfrm>
            <a:off x="1022747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250934" y="0"/>
            <a:ext cx="7886700" cy="621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translation metrics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19299" y="1756275"/>
            <a:ext cx="1478996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BLUE = m/</a:t>
            </a:r>
            <a:r>
              <a:rPr lang="en-US" altLang="ru-RU" i="1" dirty="0">
                <a:solidFill>
                  <a:srgbClr val="222222"/>
                </a:solidFill>
                <a:cs typeface="Arial" panose="020B0604020202020204" pitchFamily="34" charset="0"/>
              </a:rPr>
              <a:t>w</a:t>
            </a:r>
            <a:r>
              <a:rPr lang="en-US" altLang="ru-RU" i="1" baseline="-25000" dirty="0">
                <a:solidFill>
                  <a:srgbClr val="222222"/>
                </a:solidFill>
                <a:cs typeface="Arial" panose="020B0604020202020204" pitchFamily="34" charset="0"/>
              </a:rPr>
              <a:t>t</a:t>
            </a:r>
            <a:endParaRPr lang="ru-RU" i="1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5725739" y="2290186"/>
            <a:ext cx="30807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200" dirty="0">
                <a:solidFill>
                  <a:srgbClr val="222222"/>
                </a:solidFill>
                <a:cs typeface="Arial" pitchFamily="34" charset="0"/>
              </a:rPr>
              <a:t>where: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200" i="1" dirty="0">
                <a:solidFill>
                  <a:srgbClr val="222222"/>
                </a:solidFill>
                <a:cs typeface="Arial" pitchFamily="34" charset="0"/>
              </a:rPr>
              <a:t>m</a:t>
            </a:r>
            <a:r>
              <a:rPr lang="en-US" altLang="ru-RU" sz="1200" dirty="0">
                <a:solidFill>
                  <a:srgbClr val="222222"/>
                </a:solidFill>
                <a:cs typeface="Arial" pitchFamily="34" charset="0"/>
              </a:rPr>
              <a:t> -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 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is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number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of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words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from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the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candidate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that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are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found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in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the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reference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, </a:t>
            </a:r>
            <a:endParaRPr lang="en-US" altLang="ru-RU" sz="1200" dirty="0">
              <a:solidFill>
                <a:srgbClr val="222222"/>
              </a:solidFill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200" i="1" dirty="0">
                <a:solidFill>
                  <a:srgbClr val="222222"/>
                </a:solidFill>
                <a:cs typeface="Arial" pitchFamily="34" charset="0"/>
              </a:rPr>
              <a:t>w</a:t>
            </a:r>
            <a:r>
              <a:rPr lang="en-US" altLang="ru-RU" sz="1200" i="1" baseline="-25000" dirty="0">
                <a:solidFill>
                  <a:srgbClr val="222222"/>
                </a:solidFill>
                <a:cs typeface="Arial" pitchFamily="34" charset="0"/>
              </a:rPr>
              <a:t>t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en-US" altLang="ru-RU" sz="1200" dirty="0">
                <a:solidFill>
                  <a:srgbClr val="222222"/>
                </a:solidFill>
                <a:cs typeface="Arial" pitchFamily="34" charset="0"/>
              </a:rPr>
              <a:t>-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 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is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the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total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number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of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words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in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the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ru-RU" altLang="ru-RU" sz="1200" dirty="0" err="1">
                <a:solidFill>
                  <a:srgbClr val="222222"/>
                </a:solidFill>
                <a:cs typeface="Arial" pitchFamily="34" charset="0"/>
              </a:rPr>
              <a:t>candidate</a:t>
            </a:r>
            <a:r>
              <a:rPr lang="ru-RU" altLang="ru-RU" sz="1200" dirty="0">
                <a:solidFill>
                  <a:srgbClr val="222222"/>
                </a:solidFill>
                <a:cs typeface="Arial" pitchFamily="34" charset="0"/>
              </a:rPr>
              <a:t>. </a:t>
            </a:r>
            <a:endParaRPr lang="en-US" altLang="ru-RU" sz="1200" dirty="0">
              <a:solidFill>
                <a:srgbClr val="22222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79627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7094</TotalTime>
  <Words>2582</Words>
  <Application>Microsoft Office PowerPoint</Application>
  <PresentationFormat>Экран (16:9)</PresentationFormat>
  <Paragraphs>333</Paragraphs>
  <Slides>35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35</vt:i4>
      </vt:variant>
    </vt:vector>
  </HeadingPairs>
  <TitlesOfParts>
    <vt:vector size="47" baseType="lpstr">
      <vt:lpstr>Arial</vt:lpstr>
      <vt:lpstr>Calibri</vt:lpstr>
      <vt:lpstr>Cambria Math</vt:lpstr>
      <vt:lpstr>DejaVu Sans</vt:lpstr>
      <vt:lpstr>DIN Pro</vt:lpstr>
      <vt:lpstr>DIN Pro Regular</vt:lpstr>
      <vt:lpstr>inherit</vt:lpstr>
      <vt:lpstr>Muller Black</vt:lpstr>
      <vt:lpstr>Noto Sans CJK SC</vt:lpstr>
      <vt:lpstr>Wingdings</vt:lpstr>
      <vt:lpstr>Cover</vt:lpstr>
      <vt:lpstr>1_Cover</vt:lpstr>
      <vt:lpstr>  Специализированные технологии машинного обучения /  Advanced Machine learning Technologies</vt:lpstr>
      <vt:lpstr>Outline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MIT Adobe FiveK Dataset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Home</cp:lastModifiedBy>
  <cp:revision>237</cp:revision>
  <dcterms:created xsi:type="dcterms:W3CDTF">2014-06-27T12:30:22Z</dcterms:created>
  <dcterms:modified xsi:type="dcterms:W3CDTF">2022-10-06T15:07:20Z</dcterms:modified>
</cp:coreProperties>
</file>